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slideLayouts/slideLayout15.xml" ContentType="application/vnd.openxmlformats-officedocument.presentationml.slideLayout+xml"/>
  <Override PartName="/ppt/theme/theme14.xml" ContentType="application/vnd.openxmlformats-officedocument.theme+xml"/>
  <Override PartName="/ppt/slideLayouts/slideLayout16.xml" ContentType="application/vnd.openxmlformats-officedocument.presentationml.slideLayout+xml"/>
  <Override PartName="/ppt/theme/theme15.xml" ContentType="application/vnd.openxmlformats-officedocument.theme+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slideLayouts/slideLayout21.xml" ContentType="application/vnd.openxmlformats-officedocument.presentationml.slideLayout+xml"/>
  <Override PartName="/ppt/theme/theme20.xml" ContentType="application/vnd.openxmlformats-officedocument.theme+xml"/>
  <Override PartName="/ppt/slideLayouts/slideLayout22.xml" ContentType="application/vnd.openxmlformats-officedocument.presentationml.slideLayout+xml"/>
  <Override PartName="/ppt/theme/theme21.xml" ContentType="application/vnd.openxmlformats-officedocument.theme+xml"/>
  <Override PartName="/ppt/slideLayouts/slideLayout23.xml" ContentType="application/vnd.openxmlformats-officedocument.presentationml.slideLayout+xml"/>
  <Override PartName="/ppt/theme/theme22.xml" ContentType="application/vnd.openxmlformats-officedocument.theme+xml"/>
  <Override PartName="/ppt/slideLayouts/slideLayout24.xml" ContentType="application/vnd.openxmlformats-officedocument.presentationml.slideLayout+xml"/>
  <Override PartName="/ppt/theme/theme23.xml" ContentType="application/vnd.openxmlformats-officedocument.theme+xml"/>
  <Override PartName="/ppt/slideLayouts/slideLayout25.xml" ContentType="application/vnd.openxmlformats-officedocument.presentationml.slideLayout+xml"/>
  <Override PartName="/ppt/theme/theme24.xml" ContentType="application/vnd.openxmlformats-officedocument.theme+xml"/>
  <Override PartName="/ppt/slideLayouts/slideLayout26.xml" ContentType="application/vnd.openxmlformats-officedocument.presentationml.slideLayout+xml"/>
  <Override PartName="/ppt/theme/theme25.xml" ContentType="application/vnd.openxmlformats-officedocument.theme+xml"/>
  <Override PartName="/ppt/slideLayouts/slideLayout27.xml" ContentType="application/vnd.openxmlformats-officedocument.presentationml.slideLayout+xml"/>
  <Override PartName="/ppt/theme/theme26.xml" ContentType="application/vnd.openxmlformats-officedocument.theme+xml"/>
  <Override PartName="/ppt/slideLayouts/slideLayout28.xml" ContentType="application/vnd.openxmlformats-officedocument.presentationml.slideLayout+xml"/>
  <Override PartName="/ppt/theme/theme27.xml" ContentType="application/vnd.openxmlformats-officedocument.theme+xml"/>
  <Override PartName="/ppt/slideLayouts/slideLayout29.xml" ContentType="application/vnd.openxmlformats-officedocument.presentationml.slideLayout+xml"/>
  <Override PartName="/ppt/theme/theme28.xml" ContentType="application/vnd.openxmlformats-officedocument.theme+xml"/>
  <Override PartName="/ppt/slideLayouts/slideLayout30.xml" ContentType="application/vnd.openxmlformats-officedocument.presentationml.slideLayout+xml"/>
  <Override PartName="/ppt/theme/theme29.xml" ContentType="application/vnd.openxmlformats-officedocument.theme+xml"/>
  <Override PartName="/ppt/slideLayouts/slideLayout31.xml" ContentType="application/vnd.openxmlformats-officedocument.presentationml.slideLayout+xml"/>
  <Override PartName="/ppt/theme/theme30.xml" ContentType="application/vnd.openxmlformats-officedocument.theme+xml"/>
  <Override PartName="/ppt/slideLayouts/slideLayout32.xml" ContentType="application/vnd.openxmlformats-officedocument.presentationml.slideLayout+xml"/>
  <Override PartName="/ppt/theme/theme31.xml" ContentType="application/vnd.openxmlformats-officedocument.theme+xml"/>
  <Override PartName="/ppt/slideLayouts/slideLayout33.xml" ContentType="application/vnd.openxmlformats-officedocument.presentationml.slideLayout+xml"/>
  <Override PartName="/ppt/theme/theme32.xml" ContentType="application/vnd.openxmlformats-officedocument.theme+xml"/>
  <Override PartName="/ppt/slideLayouts/slideLayout34.xml" ContentType="application/vnd.openxmlformats-officedocument.presentationml.slideLayout+xml"/>
  <Override PartName="/ppt/theme/theme33.xml" ContentType="application/vnd.openxmlformats-officedocument.theme+xml"/>
  <Override PartName="/ppt/slideLayouts/slideLayout35.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9" r:id="rId4"/>
    <p:sldMasterId id="2147484845" r:id="rId5"/>
    <p:sldMasterId id="2147484826" r:id="rId6"/>
    <p:sldMasterId id="2147484915" r:id="rId7"/>
    <p:sldMasterId id="2147484893" r:id="rId8"/>
    <p:sldMasterId id="2147484853" r:id="rId9"/>
    <p:sldMasterId id="2147484913" r:id="rId10"/>
    <p:sldMasterId id="2147484889" r:id="rId11"/>
    <p:sldMasterId id="2147484829" r:id="rId12"/>
    <p:sldMasterId id="2147484891" r:id="rId13"/>
    <p:sldMasterId id="2147484921" r:id="rId14"/>
    <p:sldMasterId id="2147484895" r:id="rId15"/>
    <p:sldMasterId id="2147484861" r:id="rId16"/>
    <p:sldMasterId id="2147484930" r:id="rId17"/>
    <p:sldMasterId id="2147484940" r:id="rId18"/>
    <p:sldMasterId id="2147484901" r:id="rId19"/>
    <p:sldMasterId id="2147484863" r:id="rId20"/>
    <p:sldMasterId id="2147484919" r:id="rId21"/>
    <p:sldMasterId id="2147484897" r:id="rId22"/>
    <p:sldMasterId id="2147484873" r:id="rId23"/>
    <p:sldMasterId id="2147484859" r:id="rId24"/>
    <p:sldMasterId id="2147484909" r:id="rId25"/>
    <p:sldMasterId id="2147484926" r:id="rId26"/>
    <p:sldMasterId id="2147484934" r:id="rId27"/>
    <p:sldMasterId id="2147484851" r:id="rId28"/>
    <p:sldMasterId id="2147484938" r:id="rId29"/>
    <p:sldMasterId id="2147484837" r:id="rId30"/>
    <p:sldMasterId id="2147484899" r:id="rId31"/>
    <p:sldMasterId id="2147484857" r:id="rId32"/>
    <p:sldMasterId id="2147484875" r:id="rId33"/>
    <p:sldMasterId id="2147484881" r:id="rId34"/>
    <p:sldMasterId id="2147484924" r:id="rId35"/>
    <p:sldMasterId id="2147484936" r:id="rId36"/>
    <p:sldMasterId id="2147484907" r:id="rId37"/>
  </p:sldMasterIdLst>
  <p:notesMasterIdLst>
    <p:notesMasterId r:id="rId59"/>
  </p:notesMasterIdLst>
  <p:handoutMasterIdLst>
    <p:handoutMasterId r:id="rId60"/>
  </p:handoutMasterIdLst>
  <p:sldIdLst>
    <p:sldId id="330" r:id="rId38"/>
    <p:sldId id="778" r:id="rId39"/>
    <p:sldId id="704" r:id="rId40"/>
    <p:sldId id="782" r:id="rId41"/>
    <p:sldId id="779" r:id="rId42"/>
    <p:sldId id="729" r:id="rId43"/>
    <p:sldId id="784" r:id="rId44"/>
    <p:sldId id="705" r:id="rId45"/>
    <p:sldId id="780" r:id="rId46"/>
    <p:sldId id="781" r:id="rId47"/>
    <p:sldId id="796" r:id="rId48"/>
    <p:sldId id="783" r:id="rId49"/>
    <p:sldId id="794" r:id="rId50"/>
    <p:sldId id="793" r:id="rId51"/>
    <p:sldId id="791" r:id="rId52"/>
    <p:sldId id="792" r:id="rId53"/>
    <p:sldId id="795" r:id="rId54"/>
    <p:sldId id="786" r:id="rId55"/>
    <p:sldId id="788" r:id="rId56"/>
    <p:sldId id="790" r:id="rId57"/>
    <p:sldId id="78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EE36CA3-3144-494B-9AA7-D9B2849AF1D4}">
          <p14:sldIdLst>
            <p14:sldId id="330"/>
            <p14:sldId id="778"/>
            <p14:sldId id="704"/>
            <p14:sldId id="782"/>
            <p14:sldId id="779"/>
            <p14:sldId id="729"/>
            <p14:sldId id="784"/>
            <p14:sldId id="705"/>
            <p14:sldId id="780"/>
            <p14:sldId id="781"/>
            <p14:sldId id="796"/>
            <p14:sldId id="783"/>
            <p14:sldId id="794"/>
            <p14:sldId id="793"/>
            <p14:sldId id="791"/>
            <p14:sldId id="792"/>
            <p14:sldId id="795"/>
            <p14:sldId id="786"/>
            <p14:sldId id="788"/>
            <p14:sldId id="790"/>
            <p14:sldId id="789"/>
          </p14:sldIdLst>
        </p14:section>
        <p14:section name="Abstract" id="{E53480CB-53AD-4405-8E36-6D1008B0FFDB}">
          <p14:sldIdLst/>
        </p14:section>
        <p14:section name="Technology" id="{7C2888D2-8686-4822-A342-728CD30F77C4}">
          <p14:sldIdLst/>
        </p14:section>
        <p14:section name="Retail" id="{53BB9F3F-D04F-4326-A9DA-898BE38234AA}">
          <p14:sldIdLst/>
        </p14:section>
        <p14:section name="People" id="{283CB87C-76E9-4EC0-9561-2E2771F8465A}">
          <p14:sldIdLst/>
        </p14:section>
        <p14:section name="Collaboration" id="{2F36C9E4-3241-4E1C-AD6A-62A442600409}">
          <p14:sldIdLst/>
        </p14:section>
        <p14:section name="Employees" id="{6DD05A59-3E1A-4D10-B46D-4430A4D72C87}">
          <p14:sldIdLst/>
        </p14:section>
        <p14:section name="Landscape" id="{B6AD3364-D373-48AC-BE79-F5307F58405D}">
          <p14:sldIdLst/>
        </p14:section>
        <p14:section name="Transportation" id="{8C0A948A-C7F4-4879-AC64-7132DE1739BE}">
          <p14:sldIdLst/>
        </p14:section>
        <p14:section name="Industry" id="{FB0A8574-8C24-4CF5-839E-C6A07DC21E8D}">
          <p14:sldIdLst/>
        </p14:section>
        <p14:section name="Healthcare" id="{4FA6877F-88BA-438B-BF75-68FB103B9E49}">
          <p14:sldIdLst/>
        </p14:section>
        <p14:section name="Banking" id="{B6F6121A-D588-408B-9BD3-7150C419DA80}">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0"/>
    <a:srgbClr val="000000"/>
    <a:srgbClr val="B43C14"/>
    <a:srgbClr val="890078"/>
    <a:srgbClr val="970032"/>
    <a:srgbClr val="C80000"/>
    <a:srgbClr val="FFB414"/>
    <a:srgbClr val="FF58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57" autoAdjust="0"/>
  </p:normalViewPr>
  <p:slideViewPr>
    <p:cSldViewPr snapToGrid="0" snapToObjects="1">
      <p:cViewPr varScale="1">
        <p:scale>
          <a:sx n="99" d="100"/>
          <a:sy n="99" d="100"/>
        </p:scale>
        <p:origin x="72" y="72"/>
      </p:cViewPr>
      <p:guideLst>
        <p:guide orient="horz" pos="2183"/>
        <p:guide pos="3840"/>
      </p:guideLst>
    </p:cSldViewPr>
  </p:slideViewPr>
  <p:notesTextViewPr>
    <p:cViewPr>
      <p:scale>
        <a:sx n="1" d="1"/>
        <a:sy n="1" d="1"/>
      </p:scale>
      <p:origin x="0" y="0"/>
    </p:cViewPr>
  </p:notesTextViewPr>
  <p:sorterViewPr>
    <p:cViewPr>
      <p:scale>
        <a:sx n="119" d="250"/>
        <a:sy n="119" d="250"/>
      </p:scale>
      <p:origin x="0" y="-3284"/>
    </p:cViewPr>
  </p:sorterViewPr>
  <p:notesViewPr>
    <p:cSldViewPr snapToGrid="0" snapToObjects="1">
      <p:cViewPr varScale="1">
        <p:scale>
          <a:sx n="48" d="100"/>
          <a:sy n="48" d="100"/>
        </p:scale>
        <p:origin x="2752"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2.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5.xml"/><Relationship Id="rId47" Type="http://schemas.openxmlformats.org/officeDocument/2006/relationships/slide" Target="slides/slide10.xml"/><Relationship Id="rId50" Type="http://schemas.openxmlformats.org/officeDocument/2006/relationships/slide" Target="slides/slide13.xml"/><Relationship Id="rId55" Type="http://schemas.openxmlformats.org/officeDocument/2006/relationships/slide" Target="slides/slide1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slide" Target="slides/slide2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slide" Target="slides/slide19.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1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1.xml"/><Relationship Id="rId46" Type="http://schemas.openxmlformats.org/officeDocument/2006/relationships/slide" Target="slides/slide9.xml"/><Relationship Id="rId59"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4.xml"/><Relationship Id="rId54" Type="http://schemas.openxmlformats.org/officeDocument/2006/relationships/slide" Target="slides/slide1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12.xml"/><Relationship Id="rId57" Type="http://schemas.openxmlformats.org/officeDocument/2006/relationships/slide" Target="slides/slide20.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7.xml"/><Relationship Id="rId52" Type="http://schemas.openxmlformats.org/officeDocument/2006/relationships/slide" Target="slides/slide1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44AF08-CF8A-E54F-8E4E-21B040069D30}" type="datetimeFigureOut">
              <a:rPr lang="en-US" smtClean="0"/>
              <a:t>2/16/2022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BA565-6748-1B47-81E9-CF245A93BB7D}" type="slidenum">
              <a:rPr lang="en-US" smtClean="0"/>
              <a:t>‹#›</a:t>
            </a:fld>
            <a:endParaRPr lang="en-US"/>
          </a:p>
        </p:txBody>
      </p:sp>
    </p:spTree>
    <p:extLst>
      <p:ext uri="{BB962C8B-B14F-4D97-AF65-F5344CB8AC3E}">
        <p14:creationId xmlns:p14="http://schemas.microsoft.com/office/powerpoint/2010/main" val="1017132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MLOpsPython/blob/master/diabetes_regression/evaluate/evaluate_model.py#L118"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microsoft/MLOpsPython/blob/master/docs/getting_started.md#additional-variables-and-configur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37600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B52349-C4E0-4519-BB5A-69D36C66CAF5}" type="slidenum">
              <a:rPr lang="en-US" smtClean="0"/>
              <a:t>3</a:t>
            </a:fld>
            <a:endParaRPr lang="en-US"/>
          </a:p>
        </p:txBody>
      </p:sp>
    </p:spTree>
    <p:extLst>
      <p:ext uri="{BB962C8B-B14F-4D97-AF65-F5344CB8AC3E}">
        <p14:creationId xmlns:p14="http://schemas.microsoft.com/office/powerpoint/2010/main" val="222906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B52349-C4E0-4519-BB5A-69D36C66CAF5}" type="slidenum">
              <a:rPr lang="en-US" smtClean="0"/>
              <a:t>4</a:t>
            </a:fld>
            <a:endParaRPr lang="en-US"/>
          </a:p>
        </p:txBody>
      </p:sp>
    </p:spTree>
    <p:extLst>
      <p:ext uri="{BB962C8B-B14F-4D97-AF65-F5344CB8AC3E}">
        <p14:creationId xmlns:p14="http://schemas.microsoft.com/office/powerpoint/2010/main" val="2152003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B52349-C4E0-4519-BB5A-69D36C66CAF5}" type="slidenum">
              <a:rPr lang="en-US" smtClean="0"/>
              <a:t>5</a:t>
            </a:fld>
            <a:endParaRPr lang="en-US"/>
          </a:p>
        </p:txBody>
      </p:sp>
    </p:spTree>
    <p:extLst>
      <p:ext uri="{BB962C8B-B14F-4D97-AF65-F5344CB8AC3E}">
        <p14:creationId xmlns:p14="http://schemas.microsoft.com/office/powerpoint/2010/main" val="2473246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B52349-C4E0-4519-BB5A-69D36C66CAF5}" type="slidenum">
              <a:rPr lang="en-US" smtClean="0"/>
              <a:t>7</a:t>
            </a:fld>
            <a:endParaRPr lang="en-US"/>
          </a:p>
        </p:txBody>
      </p:sp>
    </p:spTree>
    <p:extLst>
      <p:ext uri="{BB962C8B-B14F-4D97-AF65-F5344CB8AC3E}">
        <p14:creationId xmlns:p14="http://schemas.microsoft.com/office/powerpoint/2010/main" val="138211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Stages: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Model CI</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Linting (code quality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Unit tests and code coverage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Build and publish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Training Pipeline</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in an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Workspace</a:t>
            </a: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Train model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Determine the ID of the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Training Pipeline</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published in the previous stage.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Trigger the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Training Pipeline</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and waits for it to complete.</a:t>
            </a:r>
          </a:p>
          <a:p>
            <a:pPr marL="857250" lvl="1" indent="-171450" eaLnBrk="0" fontAlgn="base" hangingPunct="0">
              <a:lnSpc>
                <a:spcPct val="100000"/>
              </a:lnSpc>
              <a:spcBef>
                <a:spcPct val="0"/>
              </a:spcBef>
              <a:spcAft>
                <a:spcPct val="0"/>
              </a:spcAft>
              <a:buFont typeface="Arial" panose="020B0604020202020204" pitchFamily="34" charset="0"/>
              <a:buChar char="•"/>
            </a:pPr>
            <a:r>
              <a:rPr kumimoji="0" lang="en-US" altLang="en-US" sz="11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This is an </a:t>
            </a:r>
            <a:r>
              <a:rPr kumimoji="0" lang="en-US" altLang="en-US" sz="11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agentless</a:t>
            </a:r>
            <a:r>
              <a:rPr kumimoji="0" lang="en-US" altLang="en-US" sz="11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job. The CI pipeline can wait for ML pipeline completion for hours or even days without using agent resources.</a:t>
            </a:r>
          </a:p>
          <a:p>
            <a:pPr marL="171450" indent="-171450" eaLnBrk="0" fontAlgn="base" hangingPunct="0">
              <a:lnSpc>
                <a:spcPct val="10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Determine if a new model was registered by the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Training Pipeline</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a:t>
            </a:r>
          </a:p>
          <a:p>
            <a:pPr marL="857250" lvl="1" indent="-171450" eaLnBrk="0" fontAlgn="base" hangingPunct="0">
              <a:lnSpc>
                <a:spcPct val="100000"/>
              </a:lnSpc>
              <a:spcBef>
                <a:spcPct val="0"/>
              </a:spcBef>
              <a:spcAft>
                <a:spcPct val="0"/>
              </a:spcAft>
              <a:buFont typeface="Arial" panose="020B0604020202020204" pitchFamily="34" charset="0"/>
              <a:buChar char="•"/>
            </a:pPr>
            <a:r>
              <a:rPr kumimoji="0" lang="en-US" altLang="en-US" sz="10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If the model evaluation step of the AML Pipeline determines that the new model doesn't perform any better than the previous one, the new model won't register and the </a:t>
            </a:r>
            <a:r>
              <a:rPr kumimoji="0" lang="en-US" altLang="en-US" sz="10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ML Training Pipeline</a:t>
            </a:r>
            <a:r>
              <a:rPr kumimoji="0" lang="en-US" altLang="en-US" sz="10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will be </a:t>
            </a:r>
            <a:r>
              <a:rPr kumimoji="0" lang="en-US" altLang="en-US" sz="10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canceled</a:t>
            </a:r>
            <a:r>
              <a:rPr kumimoji="0" lang="en-US" altLang="en-US" sz="10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In this case, you'll see a message in the 'Train Model' job under the 'Determine if evaluation succeeded and new model is registered' step saying '</a:t>
            </a:r>
            <a:r>
              <a:rPr kumimoji="0" lang="en-US" altLang="en-US" sz="10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Model was not registered for this run.</a:t>
            </a:r>
            <a:r>
              <a:rPr kumimoji="0" lang="en-US" altLang="en-US" sz="10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a:t>
            </a:r>
          </a:p>
          <a:p>
            <a:pPr marL="857250" lvl="1" indent="-171450" eaLnBrk="0" fontAlgn="base" hangingPunct="0">
              <a:lnSpc>
                <a:spcPct val="10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See </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hlinkClick r:id="rId3"/>
              </a:rPr>
              <a:t>evaluate_model.py</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for the evaluation logic. This is a simplified test that just looks at MSE to decide whether or not to register a new model. A more realistic verification would also do some error analysis and verify the inferences/error distribution against a test dataset, for example.</a:t>
            </a:r>
          </a:p>
          <a:p>
            <a:pPr marL="857250" lvl="1" indent="-171450" eaLnBrk="0" fontAlgn="base" hangingPunct="0">
              <a:lnSpc>
                <a:spcPct val="100000"/>
              </a:lnSpc>
              <a:spcBef>
                <a:spcPct val="0"/>
              </a:spcBef>
              <a:spcAft>
                <a:spcPct val="0"/>
              </a:spcAft>
              <a:buFont typeface="Arial" panose="020B0604020202020204" pitchFamily="34" charset="0"/>
              <a:buChar char="•"/>
            </a:pPr>
            <a:r>
              <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Note</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a:t>
            </a:r>
            <a:r>
              <a:rPr kumimoji="0" lang="en-US" altLang="en-US" sz="1200" b="0" i="1"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while it's possible to do an Evaluation Step as part of the ADO pipeline, this evaluation is logically part of the work done by Data Scientists, and as such the recommendation is that this step is done as part of the AML Pipeline and not ADO pipelines.</a:t>
            </a:r>
            <a:endParaRPr lang="en-US" altLang="en-US" sz="1200" dirty="0">
              <a:solidFill>
                <a:srgbClr val="24292F"/>
              </a:solidFill>
              <a:latin typeface="Segoe UI Light" panose="020B0502040204020203" pitchFamily="34" charset="0"/>
              <a:cs typeface="Segoe UI Light" panose="020B0502040204020203" pitchFamily="34" charset="0"/>
            </a:endParaRPr>
          </a:p>
          <a:p>
            <a:pPr marL="857250" lvl="1" indent="-171450" eaLnBrk="0" fontAlgn="base" hangingPunct="0">
              <a:lnSpc>
                <a:spcPct val="100000"/>
              </a:lnSpc>
              <a:spcBef>
                <a:spcPct val="0"/>
              </a:spcBef>
              <a:spcAft>
                <a:spcPct val="0"/>
              </a:spcAft>
              <a:buFont typeface="Arial" panose="020B0604020202020204" pitchFamily="34" charset="0"/>
              <a:buChar char="•"/>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hlinkClick r:id="rId4"/>
              </a:rPr>
              <a:t>Additional Variables and Configuration</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for configuring this and other behavior.</a:t>
            </a:r>
          </a:p>
          <a:p>
            <a:pPr lvl="1" indent="0" eaLnBrk="0" fontAlgn="base" hangingPunct="0">
              <a:lnSpc>
                <a:spcPct val="100000"/>
              </a:lnSpc>
              <a:spcBef>
                <a:spcPct val="0"/>
              </a:spcBef>
              <a:spcAft>
                <a:spcPct val="0"/>
              </a:spcAft>
              <a:buNone/>
            </a:pPr>
            <a:endPar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Create pipeline artifact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Get the info about the registered model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Create an Azure DevOps pipeline artifact called </a:t>
            </a:r>
            <a:r>
              <a:rPr kumimoji="0" lang="en-US" altLang="en-US" sz="9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model</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that contains a </a:t>
            </a:r>
            <a:r>
              <a:rPr kumimoji="0" lang="en-US" altLang="en-US" sz="900" b="0" i="0" u="none" strike="noStrike" cap="none" normalizeH="0" baseline="0" dirty="0" err="1">
                <a:ln>
                  <a:noFill/>
                </a:ln>
                <a:solidFill>
                  <a:srgbClr val="24292F"/>
                </a:solidFill>
                <a:effectLst/>
                <a:latin typeface="Segoe UI Light" panose="020B0502040204020203" pitchFamily="34" charset="0"/>
                <a:cs typeface="Segoe UI Light" panose="020B0502040204020203" pitchFamily="34" charset="0"/>
              </a:rPr>
              <a:t>model.json</a:t>
            </a:r>
            <a:r>
              <a:rPr kumimoji="0" lang="en-US" altLang="en-US" sz="1200" b="0" i="0" u="none" strike="noStrike" cap="none" normalizeH="0" baseline="0" dirty="0">
                <a:ln>
                  <a:noFill/>
                </a:ln>
                <a:solidFill>
                  <a:srgbClr val="24292F"/>
                </a:solidFill>
                <a:effectLst/>
                <a:latin typeface="Segoe UI Light" panose="020B0502040204020203" pitchFamily="34" charset="0"/>
                <a:cs typeface="Segoe UI Light" panose="020B0502040204020203" pitchFamily="34" charset="0"/>
              </a:rPr>
              <a:t> file containing the model information, for example:</a:t>
            </a:r>
            <a:endParaRPr lang="en-US" sz="1800" dirty="0">
              <a:latin typeface="Segoe UI Light" panose="020B0502040204020203" pitchFamily="34" charset="0"/>
              <a:cs typeface="Segoe UI Light" panose="020B0502040204020203" pitchFamily="34" charset="0"/>
            </a:endParaRPr>
          </a:p>
          <a:p>
            <a:endParaRPr lang="en-US" sz="1800" dirty="0">
              <a:latin typeface="Segoe UI Light" panose="020B0502040204020203" pitchFamily="34" charset="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226041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1475146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86069"/>
                </a:solidFill>
                <a:effectLst/>
                <a:latin typeface="Alliance No.1"/>
              </a:rPr>
              <a:t>When someone says CI/CD, the “CD” they’re referring to is usually continuous </a:t>
            </a:r>
            <a:r>
              <a:rPr lang="en-US" b="0" i="1" dirty="0">
                <a:solidFill>
                  <a:srgbClr val="586069"/>
                </a:solidFill>
                <a:effectLst/>
                <a:latin typeface="Alliance No.1"/>
              </a:rPr>
              <a:t>delivery</a:t>
            </a:r>
            <a:r>
              <a:rPr lang="en-US" b="0" i="0" dirty="0">
                <a:solidFill>
                  <a:srgbClr val="586069"/>
                </a:solidFill>
                <a:effectLst/>
                <a:latin typeface="Alliance No.1"/>
              </a:rPr>
              <a:t>, not continuous </a:t>
            </a:r>
            <a:r>
              <a:rPr lang="en-US" b="0" i="1" dirty="0">
                <a:solidFill>
                  <a:srgbClr val="586069"/>
                </a:solidFill>
                <a:effectLst/>
                <a:latin typeface="Alliance No.1"/>
              </a:rPr>
              <a:t>deployment</a:t>
            </a:r>
            <a:r>
              <a:rPr lang="en-US" b="0" i="0" dirty="0">
                <a:solidFill>
                  <a:srgbClr val="586069"/>
                </a:solidFill>
                <a:effectLst/>
                <a:latin typeface="Alliance No.1"/>
              </a:rPr>
              <a:t>. What’s the difference? In a CI/CD pipeline that uses continuous delivery, automation pauses when developers push to production. A human—your operations, security, or compliance team—still needs to manually sign off before final release, adding more delays. On the other hand, continuous deployment automates the entire release process. Code changes are deployed to customers as soon as they pass all the required tests.</a:t>
            </a:r>
          </a:p>
          <a:p>
            <a:pPr algn="l"/>
            <a:r>
              <a:rPr lang="en-US" b="0" i="0" dirty="0">
                <a:solidFill>
                  <a:srgbClr val="586069"/>
                </a:solidFill>
                <a:effectLst/>
                <a:latin typeface="Alliance No.1"/>
              </a:rPr>
              <a:t>Continuous deployment is the ultimate example of DevOps automation. That doesn’t mean it’s the only way to do CI/CD, or the “right” way. Since continuous deployment relies on rigorous testing tools and a mature testing culture, most software teams start with continuous delivery and integrate more automated testing over time.</a:t>
            </a: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4060787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1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13.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15.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6.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17.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9.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0.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1.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Master" Target="../slideMasters/slideMaster23.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4.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eg"/><Relationship Id="rId1" Type="http://schemas.openxmlformats.org/officeDocument/2006/relationships/slideMaster" Target="../slideMasters/slideMaster25.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eg"/><Relationship Id="rId1" Type="http://schemas.openxmlformats.org/officeDocument/2006/relationships/slideMaster" Target="../slideMasters/slideMaster26.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Master" Target="../slideMasters/slideMaster27.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Master" Target="../slideMasters/slideMaster28.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Master" Target="../slideMasters/slideMaster29.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eg"/><Relationship Id="rId1" Type="http://schemas.openxmlformats.org/officeDocument/2006/relationships/slideMaster" Target="../slideMasters/slideMaster30.xml"/><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3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Master" Target="../slideMasters/slideMaster3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jpeg"/><Relationship Id="rId1" Type="http://schemas.openxmlformats.org/officeDocument/2006/relationships/slideMaster" Target="../slideMasters/slideMaster33.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4.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spTree>
    <p:extLst>
      <p:ext uri="{BB962C8B-B14F-4D97-AF65-F5344CB8AC3E}">
        <p14:creationId xmlns:p14="http://schemas.microsoft.com/office/powerpoint/2010/main" val="26763650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84EAC-E117-40BB-BBED-D8CEBCF1CD4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019220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2005CE-8897-4F1C-ADEC-AB903CB8D51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11" y="-31164"/>
            <a:ext cx="12191998" cy="6858000"/>
          </a:xfrm>
          <a:prstGeom prst="rect">
            <a:avLst/>
          </a:prstGeom>
        </p:spPr>
      </p:pic>
      <p:pic>
        <p:nvPicPr>
          <p:cNvPr id="25" name="Picture 24">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1543175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F72E6C-3E3F-4C44-BDAA-4760727FDB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1998" cy="6858001"/>
          </a:xfrm>
          <a:prstGeom prst="rect">
            <a:avLst/>
          </a:prstGeom>
        </p:spPr>
      </p:pic>
      <p:pic>
        <p:nvPicPr>
          <p:cNvPr id="25" name="Picture 24">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3566172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1459C-1EB7-47E7-907B-355DCFDC219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452"/>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1961386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B6CCA8-962A-4337-B50C-3697B5C4C14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2716" t="9566" b="2325"/>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8689C1B6-0AA4-204F-8D96-4FCA2FD1C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1440682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050F9-81A8-4A8C-BA83-AEAB7E2CF28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4CB5C0E0-722C-954C-B340-A76764339F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931955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F417C-9EE7-4EEB-94E1-03F773099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266" t="6620" b="2646"/>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4CB5C0E0-722C-954C-B340-A76764339F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1071675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67E381-DE1E-4F41-A0B4-F60AB6BE8D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1998" cy="6858000"/>
          </a:xfrm>
          <a:prstGeom prst="rect">
            <a:avLst/>
          </a:prstGeom>
        </p:spPr>
      </p:pic>
      <p:pic>
        <p:nvPicPr>
          <p:cNvPr id="25" name="Picture 24">
            <a:extLst>
              <a:ext uri="{FF2B5EF4-FFF2-40B4-BE49-F238E27FC236}">
                <a16:creationId xmlns:a16="http://schemas.microsoft.com/office/drawing/2014/main" id="{4CB5C0E0-722C-954C-B340-A76764339F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1967895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131AC1-8E7C-42F5-95D6-57B0569A423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309" t="28044" r="22198" b="8466"/>
          <a:stretch/>
        </p:blipFill>
        <p:spPr>
          <a:xfrm>
            <a:off x="0" y="0"/>
            <a:ext cx="12191998" cy="6858000"/>
          </a:xfrm>
          <a:prstGeom prst="rect">
            <a:avLst/>
          </a:prstGeom>
        </p:spPr>
      </p:pic>
      <p:pic>
        <p:nvPicPr>
          <p:cNvPr id="25" name="Picture 24">
            <a:extLst>
              <a:ext uri="{FF2B5EF4-FFF2-40B4-BE49-F238E27FC236}">
                <a16:creationId xmlns:a16="http://schemas.microsoft.com/office/drawing/2014/main" id="{4CB5C0E0-722C-954C-B340-A76764339F2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8"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1641127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47552-5A1C-49FE-B6FF-DC544BB5417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7993"/>
            <a:ext cx="12192001" cy="6858001"/>
          </a:xfrm>
          <a:prstGeom prst="rect">
            <a:avLst/>
          </a:prstGeom>
        </p:spPr>
      </p:pic>
      <p:pic>
        <p:nvPicPr>
          <p:cNvPr id="25" name="Picture 24">
            <a:extLst>
              <a:ext uri="{FF2B5EF4-FFF2-40B4-BE49-F238E27FC236}">
                <a16:creationId xmlns:a16="http://schemas.microsoft.com/office/drawing/2014/main" id="{9972C9AA-6316-B14D-B757-B462BF40E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9018523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691376" y="390719"/>
            <a:ext cx="10783229" cy="998344"/>
          </a:xfrm>
          <a:prstGeom prst="rect">
            <a:avLst/>
          </a:prstGeo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p>
            <a:fld id="{0EE23A24-5E29-4F5A-B780-9568AE9A51DD}" type="slidenum">
              <a:rPr lang="en-US" smtClean="0"/>
              <a:pPr/>
              <a:t>‹#›</a:t>
            </a:fld>
            <a:endParaRPr lang="en-US"/>
          </a:p>
        </p:txBody>
      </p:sp>
    </p:spTree>
    <p:extLst>
      <p:ext uri="{BB962C8B-B14F-4D97-AF65-F5344CB8AC3E}">
        <p14:creationId xmlns:p14="http://schemas.microsoft.com/office/powerpoint/2010/main" val="15857570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820E5-2997-4A9B-9816-B75C8FC011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56" y="-1"/>
            <a:ext cx="12199618" cy="6858001"/>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06187507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5CB2E-EB9F-48D3-91C8-DED65F1A6E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10811541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EC8A57-983E-4E0B-B6AC-787231211AD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207236" cy="6858001"/>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9908531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BD342-041E-444E-946F-4272DCD92E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677" t="13042" r="4555"/>
          <a:stretch/>
        </p:blipFill>
        <p:spPr>
          <a:xfrm>
            <a:off x="0" y="0"/>
            <a:ext cx="12192000" cy="6858000"/>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7210072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AB27C6-376A-43A9-97C2-944E197151B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0937" r="6730"/>
          <a:stretch/>
        </p:blipFill>
        <p:spPr>
          <a:xfrm>
            <a:off x="-7617" y="0"/>
            <a:ext cx="12199618" cy="6858000"/>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10233625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C157AE-0404-4394-8047-C9CEACF19D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773" t="14776"/>
          <a:stretch/>
        </p:blipFill>
        <p:spPr>
          <a:xfrm>
            <a:off x="0" y="0"/>
            <a:ext cx="12192000" cy="6857674"/>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4837278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3F7768-9656-4FCD-BA55-6289959705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413" y="0"/>
            <a:ext cx="12207235" cy="6858000"/>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4223504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F04C62-5C3A-401B-90BC-E6E622749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3946"/>
          <a:stretch/>
        </p:blipFill>
        <p:spPr>
          <a:xfrm>
            <a:off x="0" y="0"/>
            <a:ext cx="12192000" cy="6857999"/>
          </a:xfrm>
          <a:prstGeom prst="rect">
            <a:avLst/>
          </a:prstGeom>
        </p:spPr>
      </p:pic>
      <p:pic>
        <p:nvPicPr>
          <p:cNvPr id="24" name="Picture 23">
            <a:extLst>
              <a:ext uri="{FF2B5EF4-FFF2-40B4-BE49-F238E27FC236}">
                <a16:creationId xmlns:a16="http://schemas.microsoft.com/office/drawing/2014/main" id="{020D7929-574C-444A-B9BD-E853A2374D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618" y="1962855"/>
            <a:ext cx="12207236"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5108833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29BD1-08D6-424D-8678-CCCE58788B5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4802005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EE9136-DF70-455A-908E-FBF5042B85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2389" r="13992" b="1436"/>
          <a:stretch/>
        </p:blipFill>
        <p:spPr>
          <a:xfrm>
            <a:off x="0" y="1"/>
            <a:ext cx="12192000"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4178911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D656E-E9CD-41C0-B988-012CC2D300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219" b="843"/>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5456472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38EDA1-D0B9-4529-9E3E-0AE84EEBA3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72" r="-1"/>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5642973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398CD-5DE6-479E-B75D-87CD657DE13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0068107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763163-CFB9-4482-B176-A78A467702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970" t="11951" r="185" b="5358"/>
          <a:stretch/>
        </p:blipFill>
        <p:spPr>
          <a:xfrm>
            <a:off x="0" y="-1"/>
            <a:ext cx="12192000" cy="6858001"/>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4226628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E92C5E-FBD1-4E6D-883B-E9F94EE85E2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2863072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ABEB08-C6C6-4369-8474-0ABA7A66D3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69" t="3946" r="1"/>
          <a:stretch/>
        </p:blipFill>
        <p:spPr>
          <a:xfrm>
            <a:off x="0" y="0"/>
            <a:ext cx="12207236" cy="6857999"/>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1728130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3D656E-E9CD-41C0-B988-012CC2D300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r="219" b="843"/>
          <a:stretch/>
        </p:blipFill>
        <p:spPr>
          <a:xfrm>
            <a:off x="0" y="0"/>
            <a:ext cx="12192000" cy="6858000"/>
          </a:xfrm>
          <a:prstGeom prst="rect">
            <a:avLst/>
          </a:prstGeom>
        </p:spPr>
      </p:pic>
      <p:pic>
        <p:nvPicPr>
          <p:cNvPr id="26" name="Picture 25">
            <a:extLst>
              <a:ext uri="{FF2B5EF4-FFF2-40B4-BE49-F238E27FC236}">
                <a16:creationId xmlns:a16="http://schemas.microsoft.com/office/drawing/2014/main" id="{DB7D81B1-D4F1-824B-BC6D-B952BF6F64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2000"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9114291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89282D-4333-4076-9057-5AAF6A5397E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2802591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0EA19-BE58-49FF-BAD0-6D03853C78B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1676434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2C53A1-FEEC-4A40-9FEB-82724D3C21C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26747006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BADB75-9347-4F8A-A6BF-8A9DAA335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8"/>
          <a:stretch/>
        </p:blipFill>
        <p:spPr>
          <a:xfrm>
            <a:off x="0" y="-1"/>
            <a:ext cx="12191999" cy="6858001"/>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9729379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E1F17F-AF90-4E0D-A68B-4D58DD811D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3050" t="19923" r="12643" b="5625"/>
          <a:stretch/>
        </p:blipFill>
        <p:spPr>
          <a:xfrm>
            <a:off x="0" y="1"/>
            <a:ext cx="12191999" cy="6858000"/>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34712766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w phot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5C014F-8F0A-428C-B304-BB7DE92800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6730"/>
          <a:stretch/>
        </p:blipFill>
        <p:spPr>
          <a:xfrm>
            <a:off x="0" y="0"/>
            <a:ext cx="12191999" cy="6858000"/>
          </a:xfrm>
          <a:prstGeom prst="rect">
            <a:avLst/>
          </a:prstGeom>
        </p:spPr>
      </p:pic>
      <p:pic>
        <p:nvPicPr>
          <p:cNvPr id="25" name="Picture 24">
            <a:extLst>
              <a:ext uri="{FF2B5EF4-FFF2-40B4-BE49-F238E27FC236}">
                <a16:creationId xmlns:a16="http://schemas.microsoft.com/office/drawing/2014/main" id="{C736D82D-175C-4F42-8690-EFE7B757D5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962855"/>
            <a:ext cx="12191999" cy="4895145"/>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3450274"/>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dirty="0"/>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5000929"/>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dirty="0"/>
              <a:t>Subtitle text</a:t>
            </a:r>
          </a:p>
        </p:txBody>
      </p:sp>
      <p:pic>
        <p:nvPicPr>
          <p:cNvPr id="32" name="Picture 31">
            <a:extLst>
              <a:ext uri="{FF2B5EF4-FFF2-40B4-BE49-F238E27FC236}">
                <a16:creationId xmlns:a16="http://schemas.microsoft.com/office/drawing/2014/main" id="{319DD2F8-C8F7-4642-91A2-E58408C94CF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Tree>
    <p:extLst>
      <p:ext uri="{BB962C8B-B14F-4D97-AF65-F5344CB8AC3E}">
        <p14:creationId xmlns:p14="http://schemas.microsoft.com/office/powerpoint/2010/main" val="42688462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7.xml"/><Relationship Id="rId1"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1.xml"/><Relationship Id="rId1" Type="http://schemas.openxmlformats.org/officeDocument/2006/relationships/slideLayout" Target="../slideLayouts/slideLayout22.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2.xml"/><Relationship Id="rId1" Type="http://schemas.openxmlformats.org/officeDocument/2006/relationships/slideLayout" Target="../slideLayouts/slideLayout23.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3.xml"/><Relationship Id="rId1" Type="http://schemas.openxmlformats.org/officeDocument/2006/relationships/slideLayout" Target="../slideLayouts/slideLayout24.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5.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5.xml"/><Relationship Id="rId1" Type="http://schemas.openxmlformats.org/officeDocument/2006/relationships/slideLayout" Target="../slideLayouts/slideLayout26.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6.xml"/><Relationship Id="rId1" Type="http://schemas.openxmlformats.org/officeDocument/2006/relationships/slideLayout" Target="../slideLayouts/slideLayout27.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7.xml"/><Relationship Id="rId1" Type="http://schemas.openxmlformats.org/officeDocument/2006/relationships/slideLayout" Target="../slideLayouts/slideLayout28.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8.xml"/><Relationship Id="rId1" Type="http://schemas.openxmlformats.org/officeDocument/2006/relationships/slideLayout" Target="../slideLayouts/slideLayout29.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9.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0.xml"/><Relationship Id="rId1" Type="http://schemas.openxmlformats.org/officeDocument/2006/relationships/slideLayout" Target="../slideLayouts/slideLayout31.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32.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2.xml"/><Relationship Id="rId1" Type="http://schemas.openxmlformats.org/officeDocument/2006/relationships/slideLayout" Target="../slideLayouts/slideLayout33.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3.xml"/><Relationship Id="rId1" Type="http://schemas.openxmlformats.org/officeDocument/2006/relationships/slideLayout" Target="../slideLayouts/slideLayout34.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4.xml"/><Relationship Id="rId1"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Footer Placeholder 4">
            <a:extLst>
              <a:ext uri="{FF2B5EF4-FFF2-40B4-BE49-F238E27FC236}">
                <a16:creationId xmlns:a16="http://schemas.microsoft.com/office/drawing/2014/main" id="{F7E9BF11-7D43-964E-8A4C-37657DE4DCE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
        <p:nvSpPr>
          <p:cNvPr id="29" name="Slide Number Placeholder 2">
            <a:extLst>
              <a:ext uri="{FF2B5EF4-FFF2-40B4-BE49-F238E27FC236}">
                <a16:creationId xmlns:a16="http://schemas.microsoft.com/office/drawing/2014/main" id="{18CD0548-9E46-DA43-A090-8E91594FD2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475738600"/>
      </p:ext>
    </p:extLst>
  </p:cSld>
  <p:clrMap bg1="lt1" tx1="dk1" bg2="lt2" tx2="dk2" accent1="accent1" accent2="accent2" accent3="accent3" accent4="accent4" accent5="accent5" accent6="accent6" hlink="hlink" folHlink="folHlink"/>
  <p:sldLayoutIdLst>
    <p:sldLayoutId id="214748406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006070332"/>
      </p:ext>
    </p:extLst>
  </p:cSld>
  <p:clrMap bg1="lt1" tx1="dk1" bg2="lt2" tx2="dk2" accent1="accent1" accent2="accent2" accent3="accent3" accent4="accent4" accent5="accent5" accent6="accent6" hlink="hlink" folHlink="folHlink"/>
  <p:sldLayoutIdLst>
    <p:sldLayoutId id="214748489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63476833"/>
      </p:ext>
    </p:extLst>
  </p:cSld>
  <p:clrMap bg1="lt1" tx1="dk1" bg2="lt2" tx2="dk2" accent1="accent1" accent2="accent2" accent3="accent3" accent4="accent4" accent5="accent5" accent6="accent6" hlink="hlink" folHlink="folHlink"/>
  <p:sldLayoutIdLst>
    <p:sldLayoutId id="214748492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194225598"/>
      </p:ext>
    </p:extLst>
  </p:cSld>
  <p:clrMap bg1="lt1" tx1="dk1" bg2="lt2" tx2="dk2" accent1="accent1" accent2="accent2" accent3="accent3" accent4="accent4" accent5="accent5" accent6="accent6" hlink="hlink" folHlink="folHlink"/>
  <p:sldLayoutIdLst>
    <p:sldLayoutId id="2147484896"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70308562"/>
      </p:ext>
    </p:extLst>
  </p:cSld>
  <p:clrMap bg1="lt1" tx1="dk1" bg2="lt2" tx2="dk2" accent1="accent1" accent2="accent2" accent3="accent3" accent4="accent4" accent5="accent5" accent6="accent6" hlink="hlink" folHlink="folHlink"/>
  <p:sldLayoutIdLst>
    <p:sldLayoutId id="214748486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420317107"/>
      </p:ext>
    </p:extLst>
  </p:cSld>
  <p:clrMap bg1="lt1" tx1="dk1" bg2="lt2" tx2="dk2" accent1="accent1" accent2="accent2" accent3="accent3" accent4="accent4" accent5="accent5" accent6="accent6" hlink="hlink" folHlink="folHlink"/>
  <p:sldLayoutIdLst>
    <p:sldLayoutId id="2147484931"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90502790"/>
      </p:ext>
    </p:extLst>
  </p:cSld>
  <p:clrMap bg1="lt1" tx1="dk1" bg2="lt2" tx2="dk2" accent1="accent1" accent2="accent2" accent3="accent3" accent4="accent4" accent5="accent5" accent6="accent6" hlink="hlink" folHlink="folHlink"/>
  <p:sldLayoutIdLst>
    <p:sldLayoutId id="2147484941"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297015718"/>
      </p:ext>
    </p:extLst>
  </p:cSld>
  <p:clrMap bg1="lt1" tx1="dk1" bg2="lt2" tx2="dk2" accent1="accent1" accent2="accent2" accent3="accent3" accent4="accent4" accent5="accent5" accent6="accent6" hlink="hlink" folHlink="folHlink"/>
  <p:sldLayoutIdLst>
    <p:sldLayoutId id="214748490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739165693"/>
      </p:ext>
    </p:extLst>
  </p:cSld>
  <p:clrMap bg1="lt1" tx1="dk1" bg2="lt2" tx2="dk2" accent1="accent1" accent2="accent2" accent3="accent3" accent4="accent4" accent5="accent5" accent6="accent6" hlink="hlink" folHlink="folHlink"/>
  <p:sldLayoutIdLst>
    <p:sldLayoutId id="214748486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395182805"/>
      </p:ext>
    </p:extLst>
  </p:cSld>
  <p:clrMap bg1="lt1" tx1="dk1" bg2="lt2" tx2="dk2" accent1="accent1" accent2="accent2" accent3="accent3" accent4="accent4" accent5="accent5" accent6="accent6" hlink="hlink" folHlink="folHlink"/>
  <p:sldLayoutIdLst>
    <p:sldLayoutId id="214748492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4070651650"/>
      </p:ext>
    </p:extLst>
  </p:cSld>
  <p:clrMap bg1="lt1" tx1="dk1" bg2="lt2" tx2="dk2" accent1="accent1" accent2="accent2" accent3="accent3" accent4="accent4" accent5="accent5" accent6="accent6" hlink="hlink" folHlink="folHlink"/>
  <p:sldLayoutIdLst>
    <p:sldLayoutId id="2147484898"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27" name="Footer Placeholder 4">
            <a:extLst>
              <a:ext uri="{FF2B5EF4-FFF2-40B4-BE49-F238E27FC236}">
                <a16:creationId xmlns:a16="http://schemas.microsoft.com/office/drawing/2014/main" id="{F7E9BF11-7D43-964E-8A4C-37657DE4DCE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
        <p:nvSpPr>
          <p:cNvPr id="29" name="Slide Number Placeholder 2">
            <a:extLst>
              <a:ext uri="{FF2B5EF4-FFF2-40B4-BE49-F238E27FC236}">
                <a16:creationId xmlns:a16="http://schemas.microsoft.com/office/drawing/2014/main" id="{18CD0548-9E46-DA43-A090-8E91594FD2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548032982"/>
      </p:ext>
    </p:extLst>
  </p:cSld>
  <p:clrMap bg1="lt1" tx1="dk1" bg2="lt2" tx2="dk2" accent1="accent1" accent2="accent2" accent3="accent3" accent4="accent4" accent5="accent5" accent6="accent6" hlink="hlink" folHlink="folHlink"/>
  <p:sldLayoutIdLst>
    <p:sldLayoutId id="2147484848" r:id="rId1"/>
    <p:sldLayoutId id="2147484942" r:id="rId2"/>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968774228"/>
      </p:ext>
    </p:extLst>
  </p:cSld>
  <p:clrMap bg1="lt1" tx1="dk1" bg2="lt2" tx2="dk2" accent1="accent1" accent2="accent2" accent3="accent3" accent4="accent4" accent5="accent5" accent6="accent6" hlink="hlink" folHlink="folHlink"/>
  <p:sldLayoutIdLst>
    <p:sldLayoutId id="214748487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014883431"/>
      </p:ext>
    </p:extLst>
  </p:cSld>
  <p:clrMap bg1="lt1" tx1="dk1" bg2="lt2" tx2="dk2" accent1="accent1" accent2="accent2" accent3="accent3" accent4="accent4" accent5="accent5" accent6="accent6" hlink="hlink" folHlink="folHlink"/>
  <p:sldLayoutIdLst>
    <p:sldLayoutId id="214748486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147947778"/>
      </p:ext>
    </p:extLst>
  </p:cSld>
  <p:clrMap bg1="lt1" tx1="dk1" bg2="lt2" tx2="dk2" accent1="accent1" accent2="accent2" accent3="accent3" accent4="accent4" accent5="accent5" accent6="accent6" hlink="hlink" folHlink="folHlink"/>
  <p:sldLayoutIdLst>
    <p:sldLayoutId id="214748491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4251812884"/>
      </p:ext>
    </p:extLst>
  </p:cSld>
  <p:clrMap bg1="lt1" tx1="dk1" bg2="lt2" tx2="dk2" accent1="accent1" accent2="accent2" accent3="accent3" accent4="accent4" accent5="accent5" accent6="accent6" hlink="hlink" folHlink="folHlink"/>
  <p:sldLayoutIdLst>
    <p:sldLayoutId id="2147484927"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689834704"/>
      </p:ext>
    </p:extLst>
  </p:cSld>
  <p:clrMap bg1="lt1" tx1="dk1" bg2="lt2" tx2="dk2" accent1="accent1" accent2="accent2" accent3="accent3" accent4="accent4" accent5="accent5" accent6="accent6" hlink="hlink" folHlink="folHlink"/>
  <p:sldLayoutIdLst>
    <p:sldLayoutId id="2147484935"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447016697"/>
      </p:ext>
    </p:extLst>
  </p:cSld>
  <p:clrMap bg1="lt1" tx1="dk1" bg2="lt2" tx2="dk2" accent1="accent1" accent2="accent2" accent3="accent3" accent4="accent4" accent5="accent5" accent6="accent6" hlink="hlink" folHlink="folHlink"/>
  <p:sldLayoutIdLst>
    <p:sldLayoutId id="214748485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631428180"/>
      </p:ext>
    </p:extLst>
  </p:cSld>
  <p:clrMap bg1="lt1" tx1="dk1" bg2="lt2" tx2="dk2" accent1="accent1" accent2="accent2" accent3="accent3" accent4="accent4" accent5="accent5" accent6="accent6" hlink="hlink" folHlink="folHlink"/>
  <p:sldLayoutIdLst>
    <p:sldLayoutId id="2147484939"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467794877"/>
      </p:ext>
    </p:extLst>
  </p:cSld>
  <p:clrMap bg1="lt1" tx1="dk1" bg2="lt2" tx2="dk2" accent1="accent1" accent2="accent2" accent3="accent3" accent4="accent4" accent5="accent5" accent6="accent6" hlink="hlink" folHlink="folHlink"/>
  <p:sldLayoutIdLst>
    <p:sldLayoutId id="2147484843"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901011478"/>
      </p:ext>
    </p:extLst>
  </p:cSld>
  <p:clrMap bg1="lt1" tx1="dk1" bg2="lt2" tx2="dk2" accent1="accent1" accent2="accent2" accent3="accent3" accent4="accent4" accent5="accent5" accent6="accent6" hlink="hlink" folHlink="folHlink"/>
  <p:sldLayoutIdLst>
    <p:sldLayoutId id="214748490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162346134"/>
      </p:ext>
    </p:extLst>
  </p:cSld>
  <p:clrMap bg1="lt1" tx1="dk1" bg2="lt2" tx2="dk2" accent1="accent1" accent2="accent2" accent3="accent3" accent4="accent4" accent5="accent5" accent6="accent6" hlink="hlink" folHlink="folHlink"/>
  <p:sldLayoutIdLst>
    <p:sldLayoutId id="2147484858"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477912936"/>
      </p:ext>
    </p:extLst>
  </p:cSld>
  <p:clrMap bg1="lt1" tx1="dk1" bg2="lt2" tx2="dk2" accent1="accent1" accent2="accent2" accent3="accent3" accent4="accent4" accent5="accent5" accent6="accent6" hlink="hlink" folHlink="folHlink"/>
  <p:sldLayoutIdLst>
    <p:sldLayoutId id="2147484828"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694275676"/>
      </p:ext>
    </p:extLst>
  </p:cSld>
  <p:clrMap bg1="lt1" tx1="dk1" bg2="lt2" tx2="dk2" accent1="accent1" accent2="accent2" accent3="accent3" accent4="accent4" accent5="accent5" accent6="accent6" hlink="hlink" folHlink="folHlink"/>
  <p:sldLayoutIdLst>
    <p:sldLayoutId id="2147484876"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28407475"/>
      </p:ext>
    </p:extLst>
  </p:cSld>
  <p:clrMap bg1="lt1" tx1="dk1" bg2="lt2" tx2="dk2" accent1="accent1" accent2="accent2" accent3="accent3" accent4="accent4" accent5="accent5" accent6="accent6" hlink="hlink" folHlink="folHlink"/>
  <p:sldLayoutIdLst>
    <p:sldLayoutId id="2147484882"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11972667"/>
      </p:ext>
    </p:extLst>
  </p:cSld>
  <p:clrMap bg1="lt1" tx1="dk1" bg2="lt2" tx2="dk2" accent1="accent1" accent2="accent2" accent3="accent3" accent4="accent4" accent5="accent5" accent6="accent6" hlink="hlink" folHlink="folHlink"/>
  <p:sldLayoutIdLst>
    <p:sldLayoutId id="2147484925"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402821811"/>
      </p:ext>
    </p:extLst>
  </p:cSld>
  <p:clrMap bg1="lt1" tx1="dk1" bg2="lt2" tx2="dk2" accent1="accent1" accent2="accent2" accent3="accent3" accent4="accent4" accent5="accent5" accent6="accent6" hlink="hlink" folHlink="folHlink"/>
  <p:sldLayoutIdLst>
    <p:sldLayoutId id="2147484937"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961971697"/>
      </p:ext>
    </p:extLst>
  </p:cSld>
  <p:clrMap bg1="lt1" tx1="dk1" bg2="lt2" tx2="dk2" accent1="accent1" accent2="accent2" accent3="accent3" accent4="accent4" accent5="accent5" accent6="accent6" hlink="hlink" folHlink="folHlink"/>
  <p:sldLayoutIdLst>
    <p:sldLayoutId id="2147484908"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2592106437"/>
      </p:ext>
    </p:extLst>
  </p:cSld>
  <p:clrMap bg1="lt1" tx1="dk1" bg2="lt2" tx2="dk2" accent1="accent1" accent2="accent2" accent3="accent3" accent4="accent4" accent5="accent5" accent6="accent6" hlink="hlink" folHlink="folHlink"/>
  <p:sldLayoutIdLst>
    <p:sldLayoutId id="2147484916"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051838474"/>
      </p:ext>
    </p:extLst>
  </p:cSld>
  <p:clrMap bg1="lt1" tx1="dk1" bg2="lt2" tx2="dk2" accent1="accent1" accent2="accent2" accent3="accent3" accent4="accent4" accent5="accent5" accent6="accent6" hlink="hlink" folHlink="folHlink"/>
  <p:sldLayoutIdLst>
    <p:sldLayoutId id="214748489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4163985075"/>
      </p:ext>
    </p:extLst>
  </p:cSld>
  <p:clrMap bg1="lt1" tx1="dk1" bg2="lt2" tx2="dk2" accent1="accent1" accent2="accent2" accent3="accent3" accent4="accent4" accent5="accent5" accent6="accent6" hlink="hlink" folHlink="folHlink"/>
  <p:sldLayoutIdLst>
    <p:sldLayoutId id="214748485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1471768590"/>
      </p:ext>
    </p:extLst>
  </p:cSld>
  <p:clrMap bg1="lt1" tx1="dk1" bg2="lt2" tx2="dk2" accent1="accent1" accent2="accent2" accent3="accent3" accent4="accent4" accent5="accent5" accent6="accent6" hlink="hlink" folHlink="folHlink"/>
  <p:sldLayoutIdLst>
    <p:sldLayoutId id="214748491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99235734"/>
      </p:ext>
    </p:extLst>
  </p:cSld>
  <p:clrMap bg1="lt1" tx1="dk1" bg2="lt2" tx2="dk2" accent1="accent1" accent2="accent2" accent3="accent3" accent4="accent4" accent5="accent5" accent6="accent6" hlink="hlink" folHlink="folHlink"/>
  <p:sldLayoutIdLst>
    <p:sldLayoutId id="2147484890"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vanadeLogoNoTM_AWColor_RGB.png">
            <a:extLst>
              <a:ext uri="{FF2B5EF4-FFF2-40B4-BE49-F238E27FC236}">
                <a16:creationId xmlns:a16="http://schemas.microsoft.com/office/drawing/2014/main" id="{62F67022-3D1C-AA43-80EA-48E63BEB47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32" name="Slide Number Placeholder 2">
            <a:extLst>
              <a:ext uri="{FF2B5EF4-FFF2-40B4-BE49-F238E27FC236}">
                <a16:creationId xmlns:a16="http://schemas.microsoft.com/office/drawing/2014/main" id="{B4F4498C-9F33-8D42-8570-8B7DE90431D1}"/>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sp>
        <p:nvSpPr>
          <p:cNvPr id="27" name="Footer Placeholder 4">
            <a:extLst>
              <a:ext uri="{FF2B5EF4-FFF2-40B4-BE49-F238E27FC236}">
                <a16:creationId xmlns:a16="http://schemas.microsoft.com/office/drawing/2014/main" id="{F69F37FB-E276-C348-9CF7-26B7E6DD3117}"/>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dirty="0">
                <a:latin typeface="Segoe UI Semibold" panose="020B0502040204020203" pitchFamily="34" charset="0"/>
                <a:cs typeface="Segoe UI Semibold" panose="020B0502040204020203" pitchFamily="34" charset="0"/>
              </a:rPr>
              <a:t>©2022 Avanade Inc. All Rights Reserved </a:t>
            </a:r>
          </a:p>
        </p:txBody>
      </p:sp>
    </p:spTree>
    <p:extLst>
      <p:ext uri="{BB962C8B-B14F-4D97-AF65-F5344CB8AC3E}">
        <p14:creationId xmlns:p14="http://schemas.microsoft.com/office/powerpoint/2010/main" val="3472342868"/>
      </p:ext>
    </p:extLst>
  </p:cSld>
  <p:clrMap bg1="lt1" tx1="dk1" bg2="lt2" tx2="dk2" accent1="accent1" accent2="accent2" accent3="accent3" accent4="accent4" accent5="accent5" accent6="accent6" hlink="hlink" folHlink="folHlink"/>
  <p:sldLayoutIdLst>
    <p:sldLayoutId id="2147484839"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iseveryoneanidiotbutme.com/tag/the-office-mem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zure-monitor/insights/container-insights-overview" TargetMode="External"/><Relationship Id="rId2" Type="http://schemas.openxmlformats.org/officeDocument/2006/relationships/hyperlink" Target="https://www.w3.org/TR/trace-context-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academy.hsoub.com/questions/12096-%D9%85%D8%A7%D9%87%D9%8A-cicd/"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code.visualstudio.com/docs/python/linting#_pycodestyle-pep8" TargetMode="External"/><Relationship Id="rId13" Type="http://schemas.openxmlformats.org/officeDocument/2006/relationships/hyperlink" Target="https://pypi.org/project/bandit/" TargetMode="External"/><Relationship Id="rId3" Type="http://schemas.openxmlformats.org/officeDocument/2006/relationships/hyperlink" Target="https://pypi.org/project/pylint/" TargetMode="External"/><Relationship Id="rId7" Type="http://schemas.openxmlformats.org/officeDocument/2006/relationships/hyperlink" Target="https://pypi.org/project/mypy/" TargetMode="External"/><Relationship Id="rId12" Type="http://schemas.openxmlformats.org/officeDocument/2006/relationships/hyperlink" Target="https://pypi.org/project/pylama/" TargetMode="External"/><Relationship Id="rId2" Type="http://schemas.openxmlformats.org/officeDocument/2006/relationships/hyperlink" Target="https://code.visualstudio.com/docs/python/linting#_pylint" TargetMode="External"/><Relationship Id="rId1" Type="http://schemas.openxmlformats.org/officeDocument/2006/relationships/slideLayout" Target="../slideLayouts/slideLayout2.xml"/><Relationship Id="rId6" Type="http://schemas.openxmlformats.org/officeDocument/2006/relationships/hyperlink" Target="https://code.visualstudio.com/docs/python/linting#_mypy" TargetMode="External"/><Relationship Id="rId11" Type="http://schemas.openxmlformats.org/officeDocument/2006/relationships/hyperlink" Target="https://pypi.org/project/prospector/" TargetMode="External"/><Relationship Id="rId5" Type="http://schemas.openxmlformats.org/officeDocument/2006/relationships/hyperlink" Target="https://pypi.org/project/flake8/" TargetMode="External"/><Relationship Id="rId10" Type="http://schemas.openxmlformats.org/officeDocument/2006/relationships/hyperlink" Target="https://code.visualstudio.com/docs/python/linting#_prospector" TargetMode="External"/><Relationship Id="rId4" Type="http://schemas.openxmlformats.org/officeDocument/2006/relationships/hyperlink" Target="https://code.visualstudio.com/docs/python/linting#_flake8" TargetMode="External"/><Relationship Id="rId9" Type="http://schemas.openxmlformats.org/officeDocument/2006/relationships/hyperlink" Target="https://pypi.org/project/pycodestyl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bunnyfrogs/5110760943/" TargetMode="External"/><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verage.readthedocs.io/"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dfoundation/sig-mlops/blob/master/roadmap/2020/MLOpsRoadmap2020.m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ml-ops.org/" TargetMode="Externa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body" sz="quarter" idx="10"/>
          </p:nvPr>
        </p:nvSpPr>
        <p:spPr>
          <a:xfrm>
            <a:off x="638174" y="3450274"/>
            <a:ext cx="10848975" cy="1363399"/>
          </a:xfrm>
        </p:spPr>
        <p:txBody>
          <a:bodyPr/>
          <a:lstStyle/>
          <a:p>
            <a:pPr algn="ctr"/>
            <a:r>
              <a:rPr lang="en-US" b="0" i="0" dirty="0">
                <a:effectLst/>
                <a:latin typeface="Segoe UI" panose="020B0502040204020203" pitchFamily="34" charset="0"/>
              </a:rPr>
              <a:t>Data and AI: Birds of a Feather </a:t>
            </a:r>
          </a:p>
          <a:p>
            <a:pPr algn="ctr"/>
            <a:r>
              <a:rPr lang="en-US" dirty="0" err="1"/>
              <a:t>MLOps</a:t>
            </a:r>
            <a:r>
              <a:rPr lang="en-US" dirty="0"/>
              <a:t> </a:t>
            </a:r>
          </a:p>
        </p:txBody>
      </p:sp>
      <p:sp>
        <p:nvSpPr>
          <p:cNvPr id="4" name="Text Placeholder 3">
            <a:extLst>
              <a:ext uri="{FF2B5EF4-FFF2-40B4-BE49-F238E27FC236}">
                <a16:creationId xmlns:a16="http://schemas.microsoft.com/office/drawing/2014/main" id="{A595411A-D797-F94E-81F0-AEEF21C6CB85}"/>
              </a:ext>
            </a:extLst>
          </p:cNvPr>
          <p:cNvSpPr>
            <a:spLocks noGrp="1"/>
          </p:cNvSpPr>
          <p:nvPr>
            <p:ph type="body" sz="quarter" idx="11"/>
          </p:nvPr>
        </p:nvSpPr>
        <p:spPr/>
        <p:txBody>
          <a:bodyPr/>
          <a:lstStyle/>
          <a:p>
            <a:r>
              <a:rPr lang="en-US" dirty="0"/>
              <a:t>Azure Machine Learning + Azure Pipelines + GitHub + </a:t>
            </a:r>
            <a:r>
              <a:rPr lang="en-US" dirty="0" err="1"/>
              <a:t>VScode</a:t>
            </a:r>
            <a:r>
              <a:rPr lang="en-US" dirty="0"/>
              <a:t> = Fun</a:t>
            </a:r>
          </a:p>
        </p:txBody>
      </p:sp>
    </p:spTree>
    <p:extLst>
      <p:ext uri="{BB962C8B-B14F-4D97-AF65-F5344CB8AC3E}">
        <p14:creationId xmlns:p14="http://schemas.microsoft.com/office/powerpoint/2010/main" val="5586495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Zooming into the ACI-AKS-Release-CD Pipeline</a:t>
            </a:r>
          </a:p>
        </p:txBody>
      </p:sp>
      <p:sp>
        <p:nvSpPr>
          <p:cNvPr id="3" name="Slide Number Placeholder 2">
            <a:extLst>
              <a:ext uri="{FF2B5EF4-FFF2-40B4-BE49-F238E27FC236}">
                <a16:creationId xmlns:a16="http://schemas.microsoft.com/office/drawing/2014/main" id="{FC7EF3BC-93C4-EA4E-BE57-1086C491CB5C}"/>
              </a:ext>
            </a:extLst>
          </p:cNvPr>
          <p:cNvSpPr>
            <a:spLocks noGrp="1"/>
          </p:cNvSpPr>
          <p:nvPr>
            <p:ph type="sldNum" sz="quarter" idx="10"/>
          </p:nvPr>
        </p:nvSpPr>
        <p:spPr/>
        <p:txBody>
          <a:bodyPr/>
          <a:lstStyle/>
          <a:p>
            <a:fld id="{0EE23A24-5E29-4F5A-B780-9568AE9A51DD}" type="slidenum">
              <a:rPr lang="en-US" smtClean="0"/>
              <a:pPr/>
              <a:t>10</a:t>
            </a:fld>
            <a:endParaRPr lang="en-US"/>
          </a:p>
        </p:txBody>
      </p:sp>
      <p:sp>
        <p:nvSpPr>
          <p:cNvPr id="4" name="Rectangle 1">
            <a:extLst>
              <a:ext uri="{FF2B5EF4-FFF2-40B4-BE49-F238E27FC236}">
                <a16:creationId xmlns:a16="http://schemas.microsoft.com/office/drawing/2014/main" id="{E6C1A75E-64F5-40F7-8BE3-44BFBD77D1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7CB6C8D-3A70-4108-AC17-9A4071FAA319}"/>
              </a:ext>
            </a:extLst>
          </p:cNvPr>
          <p:cNvPicPr>
            <a:picLocks noChangeAspect="1"/>
          </p:cNvPicPr>
          <p:nvPr/>
        </p:nvPicPr>
        <p:blipFill>
          <a:blip r:embed="rId2"/>
          <a:stretch>
            <a:fillRect/>
          </a:stretch>
        </p:blipFill>
        <p:spPr>
          <a:xfrm>
            <a:off x="1068077" y="968237"/>
            <a:ext cx="10029825" cy="5059788"/>
          </a:xfrm>
          <a:prstGeom prst="rect">
            <a:avLst/>
          </a:prstGeom>
        </p:spPr>
      </p:pic>
    </p:spTree>
    <p:extLst>
      <p:ext uri="{BB962C8B-B14F-4D97-AF65-F5344CB8AC3E}">
        <p14:creationId xmlns:p14="http://schemas.microsoft.com/office/powerpoint/2010/main" val="12056354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B9EE1C-3E88-450C-A4E4-AA77202CED2A}"/>
              </a:ext>
            </a:extLst>
          </p:cNvPr>
          <p:cNvSpPr>
            <a:spLocks noGrp="1"/>
          </p:cNvSpPr>
          <p:nvPr>
            <p:ph idx="1"/>
          </p:nvPr>
        </p:nvSpPr>
        <p:spPr>
          <a:xfrm>
            <a:off x="691376" y="1008063"/>
            <a:ext cx="5743575" cy="4735512"/>
          </a:xfrm>
        </p:spPr>
        <p:txBody>
          <a:bodyPr/>
          <a:lstStyle/>
          <a:p>
            <a:r>
              <a:rPr lang="en-US" sz="1300" b="1" dirty="0" err="1">
                <a:latin typeface="Segoe UI Light (Body)"/>
              </a:rPr>
              <a:t>IaC</a:t>
            </a:r>
            <a:r>
              <a:rPr lang="en-US" sz="1300" b="1" dirty="0">
                <a:latin typeface="Segoe UI Light (Body)"/>
              </a:rPr>
              <a:t> Build Orchestration &amp; Automated Deployments for </a:t>
            </a:r>
            <a:r>
              <a:rPr lang="en-US" sz="1300" b="1" dirty="0" err="1">
                <a:latin typeface="Segoe UI Light (Body)"/>
              </a:rPr>
              <a:t>MLOps</a:t>
            </a:r>
            <a:r>
              <a:rPr lang="en-US" sz="1300" b="1" dirty="0">
                <a:latin typeface="Segoe UI Light (Body)"/>
              </a:rPr>
              <a:t>:</a:t>
            </a:r>
          </a:p>
          <a:p>
            <a:pPr marL="342900" indent="-342900">
              <a:buFont typeface="Arial" panose="020B0604020202020204" pitchFamily="34" charset="0"/>
              <a:buChar char="•"/>
            </a:pPr>
            <a:r>
              <a:rPr lang="en-US" sz="1300" dirty="0">
                <a:latin typeface="Segoe UI Light (Body)"/>
              </a:rPr>
              <a:t>Deeper into ARM Templates and YAML</a:t>
            </a:r>
          </a:p>
          <a:p>
            <a:pPr marL="342900" indent="-342900">
              <a:buFont typeface="Arial" panose="020B0604020202020204" pitchFamily="34" charset="0"/>
              <a:buChar char="•"/>
            </a:pPr>
            <a:r>
              <a:rPr lang="en-US" sz="1300" dirty="0">
                <a:latin typeface="Segoe UI Light (Body)"/>
              </a:rPr>
              <a:t>Deeper into Versioned Deployments</a:t>
            </a:r>
          </a:p>
          <a:p>
            <a:pPr marL="342900" indent="-342900">
              <a:buFont typeface="Arial" panose="020B0604020202020204" pitchFamily="34" charset="0"/>
              <a:buChar char="•"/>
            </a:pPr>
            <a:r>
              <a:rPr lang="en-US" sz="1300" dirty="0" err="1">
                <a:latin typeface="Segoe UI Light (Body)"/>
              </a:rPr>
              <a:t>IaC</a:t>
            </a:r>
            <a:r>
              <a:rPr lang="en-US" sz="1300" dirty="0">
                <a:latin typeface="Segoe UI Light (Body)"/>
              </a:rPr>
              <a:t> with Terraform</a:t>
            </a:r>
          </a:p>
          <a:p>
            <a:pPr marL="342900" indent="-342900">
              <a:buFont typeface="Arial" panose="020B0604020202020204" pitchFamily="34" charset="0"/>
              <a:buChar char="•"/>
            </a:pPr>
            <a:r>
              <a:rPr lang="en-US" sz="1300" dirty="0">
                <a:latin typeface="Segoe UI Light (Body)"/>
              </a:rPr>
              <a:t>Triggered Executions (Drift Detected Executions v. Scheduled Executions)</a:t>
            </a:r>
          </a:p>
          <a:p>
            <a:pPr marL="342900" indent="-342900">
              <a:buFont typeface="Arial" panose="020B0604020202020204" pitchFamily="34" charset="0"/>
              <a:buChar char="•"/>
            </a:pPr>
            <a:r>
              <a:rPr lang="en-US" sz="1300" dirty="0">
                <a:latin typeface="Segoe UI Light (Body)"/>
              </a:rPr>
              <a:t>Staged Deployments (Dev-to-Production w/ git)</a:t>
            </a:r>
          </a:p>
          <a:p>
            <a:pPr marL="342900" indent="-342900">
              <a:buFont typeface="Arial" panose="020B0604020202020204" pitchFamily="34" charset="0"/>
              <a:buChar char="•"/>
            </a:pPr>
            <a:r>
              <a:rPr lang="en-US" sz="1300" dirty="0" err="1">
                <a:latin typeface="Segoe UI Light (Body)"/>
              </a:rPr>
              <a:t>Dockerized</a:t>
            </a:r>
            <a:r>
              <a:rPr lang="en-US" sz="1300" dirty="0">
                <a:latin typeface="Segoe UI Light (Body)"/>
              </a:rPr>
              <a:t> Pipelines</a:t>
            </a:r>
          </a:p>
          <a:p>
            <a:pPr marL="342900" indent="-342900">
              <a:buFont typeface="Arial" panose="020B0604020202020204" pitchFamily="34" charset="0"/>
              <a:buChar char="•"/>
            </a:pPr>
            <a:r>
              <a:rPr lang="en-US" sz="1300" dirty="0">
                <a:latin typeface="Segoe UI Light (Body)"/>
              </a:rPr>
              <a:t>Monitoring solutions (Azure App Insights + Log Analytics vs. Other Options)</a:t>
            </a:r>
          </a:p>
          <a:p>
            <a:r>
              <a:rPr lang="en-US" sz="1300" b="1" dirty="0">
                <a:latin typeface="Segoe UI Light (Body)"/>
              </a:rPr>
              <a:t>Different Training Patterns and Deployment Endpoints for </a:t>
            </a:r>
            <a:r>
              <a:rPr lang="en-US" sz="1300" b="1" dirty="0" err="1">
                <a:latin typeface="Segoe UI Light (Body)"/>
              </a:rPr>
              <a:t>MLOps</a:t>
            </a:r>
            <a:r>
              <a:rPr lang="en-US" sz="1300" b="1" dirty="0">
                <a:latin typeface="Segoe UI Light (Body)"/>
              </a:rPr>
              <a:t>:</a:t>
            </a:r>
          </a:p>
          <a:p>
            <a:pPr marL="285750" indent="-285750">
              <a:buFont typeface="Arial" panose="020B0604020202020204" pitchFamily="34" charset="0"/>
              <a:buChar char="•"/>
            </a:pPr>
            <a:r>
              <a:rPr lang="en-US" sz="1300" dirty="0">
                <a:latin typeface="Segoe UI Light (Body)"/>
              </a:rPr>
              <a:t>Deeper into ACI endpoints</a:t>
            </a:r>
          </a:p>
          <a:p>
            <a:pPr marL="285750" indent="-285750">
              <a:buFont typeface="Arial" panose="020B0604020202020204" pitchFamily="34" charset="0"/>
              <a:buChar char="•"/>
            </a:pPr>
            <a:r>
              <a:rPr lang="en-US" sz="1300" dirty="0">
                <a:latin typeface="Segoe UI Light (Body)"/>
              </a:rPr>
              <a:t>Deeper in to AKS endpoints</a:t>
            </a:r>
          </a:p>
          <a:p>
            <a:pPr marL="285750" indent="-285750">
              <a:buFont typeface="Arial" panose="020B0604020202020204" pitchFamily="34" charset="0"/>
              <a:buChar char="•"/>
            </a:pPr>
            <a:r>
              <a:rPr lang="en-US" sz="1300" i="0" dirty="0">
                <a:solidFill>
                  <a:srgbClr val="24292F"/>
                </a:solidFill>
                <a:effectLst/>
                <a:latin typeface="Segoe UI Light (Body)"/>
              </a:rPr>
              <a:t>Deploying to an Azure App Service</a:t>
            </a:r>
          </a:p>
          <a:p>
            <a:pPr marL="285750" indent="-285750">
              <a:buFont typeface="Arial" panose="020B0604020202020204" pitchFamily="34" charset="0"/>
              <a:buChar char="•"/>
            </a:pPr>
            <a:r>
              <a:rPr lang="en-US" sz="1300" dirty="0">
                <a:solidFill>
                  <a:srgbClr val="24292F"/>
                </a:solidFill>
                <a:latin typeface="Segoe UI Light (Body)"/>
              </a:rPr>
              <a:t>Deploying to an Azure Function</a:t>
            </a:r>
          </a:p>
          <a:p>
            <a:pPr marL="285750" indent="-285750">
              <a:buFont typeface="Arial" panose="020B0604020202020204" pitchFamily="34" charset="0"/>
              <a:buChar char="•"/>
            </a:pPr>
            <a:r>
              <a:rPr lang="en-US" sz="1300" i="0" dirty="0">
                <a:solidFill>
                  <a:srgbClr val="24292F"/>
                </a:solidFill>
                <a:effectLst/>
                <a:latin typeface="Segoe UI Light (Body)"/>
              </a:rPr>
              <a:t>Deploying to a homegrown Python API (</a:t>
            </a:r>
            <a:r>
              <a:rPr lang="en-US" sz="1300" i="0" dirty="0" err="1">
                <a:solidFill>
                  <a:srgbClr val="24292F"/>
                </a:solidFill>
                <a:effectLst/>
                <a:latin typeface="Segoe UI Light (Body)"/>
              </a:rPr>
              <a:t>FastAPI</a:t>
            </a:r>
            <a:r>
              <a:rPr lang="en-US" sz="1300" i="0" dirty="0">
                <a:solidFill>
                  <a:srgbClr val="24292F"/>
                </a:solidFill>
                <a:effectLst/>
                <a:latin typeface="Segoe UI Light (Body)"/>
              </a:rPr>
              <a:t> or Flask) </a:t>
            </a:r>
          </a:p>
          <a:p>
            <a:pPr marL="285750" indent="-285750">
              <a:buFont typeface="Arial" panose="020B0604020202020204" pitchFamily="34" charset="0"/>
              <a:buChar char="•"/>
            </a:pPr>
            <a:r>
              <a:rPr lang="en-US" sz="1300" dirty="0">
                <a:latin typeface="Segoe UI Light (Body)"/>
              </a:rPr>
              <a:t>Batch Training &amp; Batch Inferencing</a:t>
            </a:r>
          </a:p>
          <a:p>
            <a:pPr marL="285750" indent="-285750">
              <a:buFont typeface="Arial" panose="020B0604020202020204" pitchFamily="34" charset="0"/>
              <a:buChar char="•"/>
            </a:pPr>
            <a:r>
              <a:rPr lang="en-US" sz="1300" dirty="0">
                <a:latin typeface="Segoe UI Light (Body)"/>
              </a:rPr>
              <a:t>Databricks Integrations</a:t>
            </a:r>
          </a:p>
          <a:p>
            <a:pPr marL="285750" indent="-285750">
              <a:buFont typeface="Arial" panose="020B0604020202020204" pitchFamily="34" charset="0"/>
              <a:buChar char="•"/>
            </a:pPr>
            <a:r>
              <a:rPr lang="en-US" sz="1300" dirty="0">
                <a:latin typeface="Segoe UI Light (Body)"/>
              </a:rPr>
              <a:t>MPI and High-Performance Distributed training workloads</a:t>
            </a:r>
          </a:p>
        </p:txBody>
      </p:sp>
      <p:sp>
        <p:nvSpPr>
          <p:cNvPr id="3" name="Title 2">
            <a:extLst>
              <a:ext uri="{FF2B5EF4-FFF2-40B4-BE49-F238E27FC236}">
                <a16:creationId xmlns:a16="http://schemas.microsoft.com/office/drawing/2014/main" id="{AAB66307-3710-4874-B937-C3FD5078EAAF}"/>
              </a:ext>
            </a:extLst>
          </p:cNvPr>
          <p:cNvSpPr>
            <a:spLocks noGrp="1"/>
          </p:cNvSpPr>
          <p:nvPr>
            <p:ph type="title"/>
          </p:nvPr>
        </p:nvSpPr>
        <p:spPr/>
        <p:txBody>
          <a:bodyPr/>
          <a:lstStyle/>
          <a:p>
            <a:r>
              <a:rPr lang="en-US" dirty="0"/>
              <a:t>Other </a:t>
            </a:r>
            <a:r>
              <a:rPr lang="en-US" dirty="0" err="1"/>
              <a:t>MLOps</a:t>
            </a:r>
            <a:r>
              <a:rPr lang="en-US" dirty="0"/>
              <a:t> areas we could showcase as a team</a:t>
            </a:r>
          </a:p>
        </p:txBody>
      </p:sp>
      <p:sp>
        <p:nvSpPr>
          <p:cNvPr id="4" name="Slide Number Placeholder 3">
            <a:extLst>
              <a:ext uri="{FF2B5EF4-FFF2-40B4-BE49-F238E27FC236}">
                <a16:creationId xmlns:a16="http://schemas.microsoft.com/office/drawing/2014/main" id="{737FA3AA-1A4F-40F1-A30D-BA54DB72C9BF}"/>
              </a:ext>
            </a:extLst>
          </p:cNvPr>
          <p:cNvSpPr>
            <a:spLocks noGrp="1"/>
          </p:cNvSpPr>
          <p:nvPr>
            <p:ph type="sldNum" sz="quarter" idx="10"/>
          </p:nvPr>
        </p:nvSpPr>
        <p:spPr/>
        <p:txBody>
          <a:bodyPr/>
          <a:lstStyle/>
          <a:p>
            <a:fld id="{0EE23A24-5E29-4F5A-B780-9568AE9A51DD}" type="slidenum">
              <a:rPr lang="en-US" smtClean="0"/>
              <a:pPr/>
              <a:t>11</a:t>
            </a:fld>
            <a:endParaRPr lang="en-US"/>
          </a:p>
        </p:txBody>
      </p:sp>
      <p:sp>
        <p:nvSpPr>
          <p:cNvPr id="5" name="Content Placeholder 1">
            <a:extLst>
              <a:ext uri="{FF2B5EF4-FFF2-40B4-BE49-F238E27FC236}">
                <a16:creationId xmlns:a16="http://schemas.microsoft.com/office/drawing/2014/main" id="{C3B09A08-87CD-4799-97C7-38E5F57AD1FD}"/>
              </a:ext>
            </a:extLst>
          </p:cNvPr>
          <p:cNvSpPr txBox="1">
            <a:spLocks/>
          </p:cNvSpPr>
          <p:nvPr/>
        </p:nvSpPr>
        <p:spPr>
          <a:xfrm>
            <a:off x="6434951" y="1008063"/>
            <a:ext cx="5743575"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300" b="1" dirty="0">
                <a:latin typeface="Segoe UI Light (Body)"/>
              </a:rPr>
              <a:t>SWE Practices for </a:t>
            </a:r>
            <a:r>
              <a:rPr lang="en-US" sz="1300" b="1" dirty="0" err="1">
                <a:latin typeface="Segoe UI Light (Body)"/>
              </a:rPr>
              <a:t>MLOps</a:t>
            </a:r>
            <a:r>
              <a:rPr lang="en-US" sz="1300" b="1" dirty="0">
                <a:latin typeface="Segoe UI Light (Body)"/>
              </a:rPr>
              <a:t>:</a:t>
            </a:r>
            <a:endParaRPr lang="en-US" sz="1300" dirty="0">
              <a:latin typeface="Segoe UI Light (Body)"/>
            </a:endParaRPr>
          </a:p>
          <a:p>
            <a:pPr marL="285750" indent="-285750">
              <a:buFont typeface="Arial" panose="020B0604020202020204" pitchFamily="34" charset="0"/>
              <a:buChar char="•"/>
            </a:pPr>
            <a:r>
              <a:rPr lang="en-US" sz="1300" dirty="0">
                <a:latin typeface="Segoe UI Light (Body)"/>
              </a:rPr>
              <a:t>Integrating Code Complexity tests (Radon and Xenon)</a:t>
            </a:r>
          </a:p>
          <a:p>
            <a:pPr marL="285750" indent="-285750">
              <a:buFont typeface="Arial" panose="020B0604020202020204" pitchFamily="34" charset="0"/>
              <a:buChar char="•"/>
            </a:pPr>
            <a:r>
              <a:rPr lang="en-US" sz="1300" dirty="0">
                <a:latin typeface="Segoe UI Light (Body)"/>
              </a:rPr>
              <a:t>Canary testing webservices (AKS)</a:t>
            </a:r>
          </a:p>
          <a:p>
            <a:pPr marL="285750" indent="-285750">
              <a:buFont typeface="Arial" panose="020B0604020202020204" pitchFamily="34" charset="0"/>
              <a:buChar char="•"/>
            </a:pPr>
            <a:r>
              <a:rPr lang="en-US" sz="1300" dirty="0">
                <a:latin typeface="Segoe UI Light (Body)"/>
              </a:rPr>
              <a:t>Deeper into Linting</a:t>
            </a:r>
          </a:p>
          <a:p>
            <a:pPr marL="285750" indent="-285750">
              <a:buFont typeface="Arial" panose="020B0604020202020204" pitchFamily="34" charset="0"/>
              <a:buChar char="•"/>
            </a:pPr>
            <a:r>
              <a:rPr lang="en-US" sz="1300" dirty="0">
                <a:latin typeface="Segoe UI Light (Body)"/>
              </a:rPr>
              <a:t>Deeper into Unit tests</a:t>
            </a:r>
          </a:p>
          <a:p>
            <a:pPr marL="285750" indent="-285750">
              <a:buFont typeface="Arial" panose="020B0604020202020204" pitchFamily="34" charset="0"/>
              <a:buChar char="•"/>
            </a:pPr>
            <a:r>
              <a:rPr lang="en-US" sz="1300" dirty="0">
                <a:latin typeface="Segoe UI Light (Body)"/>
              </a:rPr>
              <a:t>Deeper into Code Coverage</a:t>
            </a:r>
          </a:p>
          <a:p>
            <a:pPr marL="285750" indent="-285750">
              <a:buFont typeface="Arial" panose="020B0604020202020204" pitchFamily="34" charset="0"/>
              <a:buChar char="•"/>
            </a:pPr>
            <a:r>
              <a:rPr lang="en-US" sz="1300" dirty="0">
                <a:latin typeface="Segoe UI Light (Body)"/>
              </a:rPr>
              <a:t>Auto versioning codebase using git tags</a:t>
            </a:r>
          </a:p>
          <a:p>
            <a:pPr marL="285750" indent="-285750">
              <a:buFont typeface="Arial" panose="020B0604020202020204" pitchFamily="34" charset="0"/>
              <a:buChar char="•"/>
            </a:pPr>
            <a:r>
              <a:rPr lang="en-US" sz="1300" dirty="0">
                <a:latin typeface="Segoe UI Light (Body)"/>
              </a:rPr>
              <a:t>Integrating your own ML Libraries (pip or builds)</a:t>
            </a:r>
          </a:p>
          <a:p>
            <a:pPr marL="285750" indent="-285750">
              <a:buFont typeface="Arial" panose="020B0604020202020204" pitchFamily="34" charset="0"/>
              <a:buChar char="•"/>
            </a:pPr>
            <a:r>
              <a:rPr lang="en-US" sz="1300" dirty="0" err="1">
                <a:latin typeface="Segoe UI Light (Body)"/>
              </a:rPr>
              <a:t>VSCode</a:t>
            </a:r>
            <a:r>
              <a:rPr lang="en-US" sz="1300" dirty="0">
                <a:latin typeface="Segoe UI Light (Body)"/>
              </a:rPr>
              <a:t> + GitHub Setup and running test sequence before ADO + AML from your IDE</a:t>
            </a:r>
          </a:p>
          <a:p>
            <a:r>
              <a:rPr lang="en-US" sz="1300" b="1" dirty="0">
                <a:latin typeface="Segoe UI Light (Body)"/>
              </a:rPr>
              <a:t>SO many more!!!</a:t>
            </a:r>
          </a:p>
        </p:txBody>
      </p:sp>
      <p:pic>
        <p:nvPicPr>
          <p:cNvPr id="7" name="Picture 6" descr="A person in a suit&#10;&#10;Description automatically generated with medium confidence">
            <a:extLst>
              <a:ext uri="{FF2B5EF4-FFF2-40B4-BE49-F238E27FC236}">
                <a16:creationId xmlns:a16="http://schemas.microsoft.com/office/drawing/2014/main" id="{2749657D-3E00-4788-BC5F-B96B882EF7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81882" y="4377624"/>
            <a:ext cx="3205044" cy="1803498"/>
          </a:xfrm>
          <a:prstGeom prst="rect">
            <a:avLst/>
          </a:prstGeom>
        </p:spPr>
      </p:pic>
      <p:sp>
        <p:nvSpPr>
          <p:cNvPr id="8" name="TextBox 7">
            <a:extLst>
              <a:ext uri="{FF2B5EF4-FFF2-40B4-BE49-F238E27FC236}">
                <a16:creationId xmlns:a16="http://schemas.microsoft.com/office/drawing/2014/main" id="{17F6CA5A-4093-48E0-8B45-493A07EFDD9E}"/>
              </a:ext>
            </a:extLst>
          </p:cNvPr>
          <p:cNvSpPr txBox="1"/>
          <p:nvPr/>
        </p:nvSpPr>
        <p:spPr>
          <a:xfrm>
            <a:off x="6434951" y="6262350"/>
            <a:ext cx="2857500" cy="369332"/>
          </a:xfrm>
          <a:prstGeom prst="rect">
            <a:avLst/>
          </a:prstGeom>
          <a:noFill/>
        </p:spPr>
        <p:txBody>
          <a:bodyPr wrap="square" rtlCol="0">
            <a:spAutoFit/>
          </a:bodyPr>
          <a:lstStyle/>
          <a:p>
            <a:r>
              <a:rPr lang="en-US" sz="900" dirty="0">
                <a:hlinkClick r:id="rId4" tooltip="http://iseveryoneanidiotbutme.com/tag/the-office-meme/"/>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21148311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DB3B6A-F675-4761-81F8-CF9E8D11F6BD}"/>
              </a:ext>
            </a:extLst>
          </p:cNvPr>
          <p:cNvSpPr>
            <a:spLocks noGrp="1"/>
          </p:cNvSpPr>
          <p:nvPr>
            <p:ph type="body" sz="quarter" idx="10"/>
          </p:nvPr>
        </p:nvSpPr>
        <p:spPr/>
        <p:txBody>
          <a:bodyPr/>
          <a:lstStyle/>
          <a:p>
            <a:r>
              <a:rPr lang="en-US" dirty="0"/>
              <a:t>Appendices</a:t>
            </a:r>
          </a:p>
        </p:txBody>
      </p:sp>
    </p:spTree>
    <p:extLst>
      <p:ext uri="{BB962C8B-B14F-4D97-AF65-F5344CB8AC3E}">
        <p14:creationId xmlns:p14="http://schemas.microsoft.com/office/powerpoint/2010/main" val="5703512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016F05-C779-4FB6-9331-972E35DBD6E2}"/>
              </a:ext>
            </a:extLst>
          </p:cNvPr>
          <p:cNvSpPr>
            <a:spLocks noGrp="1"/>
          </p:cNvSpPr>
          <p:nvPr>
            <p:ph idx="1"/>
          </p:nvPr>
        </p:nvSpPr>
        <p:spPr>
          <a:xfrm>
            <a:off x="691376" y="1524000"/>
            <a:ext cx="10783229" cy="1609725"/>
          </a:xfrm>
        </p:spPr>
        <p:txBody>
          <a:bodyPr/>
          <a:lstStyle/>
          <a:p>
            <a:r>
              <a:rPr lang="en-US" dirty="0"/>
              <a:t>You can explore aspects of model observability in the solution, such as:</a:t>
            </a:r>
          </a:p>
          <a:p>
            <a:r>
              <a:rPr lang="en-US" b="1" dirty="0"/>
              <a:t>Logging</a:t>
            </a:r>
            <a:r>
              <a:rPr lang="en-US" dirty="0"/>
              <a:t>: Navigate to the Application Insights instance linked to the Azure ML Portal, then go to the Logs (Analytics) pane. The following sample query correlates HTTP requests with custom logs generated in score.py. This can be used, for example, to analyze query duration vs. scoring batch size: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4488FC82-EA59-4B2A-9793-AA0304E3B01A}"/>
              </a:ext>
            </a:extLst>
          </p:cNvPr>
          <p:cNvSpPr>
            <a:spLocks noGrp="1"/>
          </p:cNvSpPr>
          <p:nvPr>
            <p:ph type="title"/>
          </p:nvPr>
        </p:nvSpPr>
        <p:spPr/>
        <p:txBody>
          <a:bodyPr/>
          <a:lstStyle/>
          <a:p>
            <a:r>
              <a:rPr lang="en-US" dirty="0"/>
              <a:t>Appendix: Monitoring and Observability ML endpoint performance with App Insights </a:t>
            </a:r>
          </a:p>
        </p:txBody>
      </p:sp>
      <p:sp>
        <p:nvSpPr>
          <p:cNvPr id="4" name="Slide Number Placeholder 3">
            <a:extLst>
              <a:ext uri="{FF2B5EF4-FFF2-40B4-BE49-F238E27FC236}">
                <a16:creationId xmlns:a16="http://schemas.microsoft.com/office/drawing/2014/main" id="{B5A51A1E-1839-4861-9CE3-4FBC55D60271}"/>
              </a:ext>
            </a:extLst>
          </p:cNvPr>
          <p:cNvSpPr>
            <a:spLocks noGrp="1"/>
          </p:cNvSpPr>
          <p:nvPr>
            <p:ph type="sldNum" sz="quarter" idx="10"/>
          </p:nvPr>
        </p:nvSpPr>
        <p:spPr/>
        <p:txBody>
          <a:bodyPr/>
          <a:lstStyle/>
          <a:p>
            <a:fld id="{0EE23A24-5E29-4F5A-B780-9568AE9A51DD}" type="slidenum">
              <a:rPr lang="en-US" smtClean="0"/>
              <a:pPr/>
              <a:t>13</a:t>
            </a:fld>
            <a:endParaRPr lang="en-US"/>
          </a:p>
        </p:txBody>
      </p:sp>
      <p:sp>
        <p:nvSpPr>
          <p:cNvPr id="8" name="Rectangle 4">
            <a:extLst>
              <a:ext uri="{FF2B5EF4-FFF2-40B4-BE49-F238E27FC236}">
                <a16:creationId xmlns:a16="http://schemas.microsoft.com/office/drawing/2014/main" id="{3CC54D68-F867-411D-A0C6-EEDC0E9F911C}"/>
              </a:ext>
            </a:extLst>
          </p:cNvPr>
          <p:cNvSpPr>
            <a:spLocks noChangeArrowheads="1"/>
          </p:cNvSpPr>
          <p:nvPr/>
        </p:nvSpPr>
        <p:spPr bwMode="auto">
          <a:xfrm>
            <a:off x="3057525" y="2904381"/>
            <a:ext cx="424815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let </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Traceinfo</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=traces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extend d=</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parse_json</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tostring</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customDimensions.Content</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project workspace=</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customDimensions</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.["Workspace Name"],    service=</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customDimensions</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.["Service Name"],    </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NumberOfPredictions</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tostring</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d.NumberOfPredictions</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id=</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tostring</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d.RequestId</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TraceParent</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tostring</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d.TraceParent</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);requests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project timestamp, id, success, </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resultCode</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duration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join kind=</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fullouter</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Traceinfo</a:t>
            </a: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on 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4292F"/>
                </a:solidFill>
                <a:effectLst/>
                <a:latin typeface="Consolas" panose="020B0609020204030204" pitchFamily="49" charset="0"/>
                <a:ea typeface="Times New Roman" panose="02020603050405020304" pitchFamily="18" charset="0"/>
                <a:cs typeface="Courier New" panose="02070309020205020404" pitchFamily="49" charset="0"/>
              </a:rPr>
              <a:t>| project-away id1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ECEFFF4F-BC72-465B-AA57-86E686ED34DC}"/>
              </a:ext>
            </a:extLst>
          </p:cNvPr>
          <p:cNvSpPr>
            <a:spLocks noChangeArrowheads="1"/>
          </p:cNvSpPr>
          <p:nvPr/>
        </p:nvSpPr>
        <p:spPr bwMode="auto">
          <a:xfrm>
            <a:off x="691377" y="4234594"/>
            <a:ext cx="11080320" cy="215443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Segoe UI Light (Body)"/>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Segoe UI Light (Body)"/>
              </a:rPr>
              <a:t>Distributed tracing</a:t>
            </a:r>
            <a:r>
              <a:rPr kumimoji="0" lang="en-US" altLang="en-US" sz="2000" b="0" i="0" u="none" strike="noStrike" cap="none" normalizeH="0" baseline="0" dirty="0">
                <a:ln>
                  <a:noFill/>
                </a:ln>
                <a:solidFill>
                  <a:srgbClr val="24292F"/>
                </a:solidFill>
                <a:effectLst/>
                <a:latin typeface="Segoe UI Light (Body)"/>
              </a:rPr>
              <a:t>: The smoke test client code sets an HTTP </a:t>
            </a:r>
            <a:r>
              <a:rPr kumimoji="0" lang="en-US" altLang="en-US" sz="2000" b="0" i="0" u="none" strike="noStrike" cap="none" normalizeH="0" baseline="0" dirty="0" err="1">
                <a:ln>
                  <a:noFill/>
                </a:ln>
                <a:solidFill>
                  <a:srgbClr val="24292F"/>
                </a:solidFill>
                <a:effectLst/>
                <a:latin typeface="Segoe UI Light (Body)"/>
              </a:rPr>
              <a:t>traceparent</a:t>
            </a:r>
            <a:r>
              <a:rPr kumimoji="0" lang="en-US" altLang="en-US" sz="2000" b="0" i="0" u="none" strike="noStrike" cap="none" normalizeH="0" baseline="0" dirty="0">
                <a:ln>
                  <a:noFill/>
                </a:ln>
                <a:solidFill>
                  <a:srgbClr val="24292F"/>
                </a:solidFill>
                <a:effectLst/>
                <a:latin typeface="Segoe UI Light (Body)"/>
              </a:rPr>
              <a:t> header (per the </a:t>
            </a:r>
            <a:r>
              <a:rPr kumimoji="0" lang="en-US" altLang="en-US" sz="2000" b="0" i="0" u="none" strike="noStrike" cap="none" normalizeH="0" baseline="0" dirty="0">
                <a:ln>
                  <a:noFill/>
                </a:ln>
                <a:solidFill>
                  <a:srgbClr val="24292F"/>
                </a:solidFill>
                <a:effectLst/>
                <a:latin typeface="Segoe UI Light (Body)"/>
                <a:hlinkClick r:id="rId2"/>
              </a:rPr>
              <a:t>W3C Trace Context proposed specification</a:t>
            </a:r>
            <a:r>
              <a:rPr kumimoji="0" lang="en-US" altLang="en-US" sz="2000" b="0" i="0" u="none" strike="noStrike" cap="none" normalizeH="0" baseline="0" dirty="0">
                <a:ln>
                  <a:noFill/>
                </a:ln>
                <a:solidFill>
                  <a:srgbClr val="24292F"/>
                </a:solidFill>
                <a:effectLst/>
                <a:latin typeface="Segoe UI Light (Body)"/>
              </a:rPr>
              <a:t>), and the score.py code logs the header. The query above shows how to surface this value. You can adapt it to your tracing framework.</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24292F"/>
                </a:solidFill>
                <a:effectLst/>
                <a:latin typeface="Segoe UI Light (Body)"/>
              </a:rPr>
              <a:t>Monitoring</a:t>
            </a:r>
            <a:r>
              <a:rPr kumimoji="0" lang="en-US" altLang="en-US" sz="2000" b="0" i="0" u="none" strike="noStrike" cap="none" normalizeH="0" baseline="0" dirty="0">
                <a:ln>
                  <a:noFill/>
                </a:ln>
                <a:solidFill>
                  <a:srgbClr val="24292F"/>
                </a:solidFill>
                <a:effectLst/>
                <a:latin typeface="Segoe UI Light (Body)"/>
              </a:rPr>
              <a:t>: You can use </a:t>
            </a:r>
            <a:r>
              <a:rPr kumimoji="0" lang="en-US" altLang="en-US" sz="2000" b="0" i="0" u="none" strike="noStrike" cap="none" normalizeH="0" baseline="0" dirty="0">
                <a:ln>
                  <a:noFill/>
                </a:ln>
                <a:solidFill>
                  <a:srgbClr val="24292F"/>
                </a:solidFill>
                <a:effectLst/>
                <a:latin typeface="Segoe UI Light (Body)"/>
                <a:hlinkClick r:id="rId3"/>
              </a:rPr>
              <a:t>Azure Monitor for containers</a:t>
            </a:r>
            <a:r>
              <a:rPr kumimoji="0" lang="en-US" altLang="en-US" sz="2000" b="0" i="0" u="none" strike="noStrike" cap="none" normalizeH="0" baseline="0" dirty="0">
                <a:ln>
                  <a:noFill/>
                </a:ln>
                <a:solidFill>
                  <a:srgbClr val="24292F"/>
                </a:solidFill>
                <a:effectLst/>
                <a:latin typeface="Segoe UI Light (Body)"/>
              </a:rPr>
              <a:t> to monitor the Azure ML scoring containers'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38219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A368F-67C6-4097-A536-412F790DD99F}"/>
              </a:ext>
            </a:extLst>
          </p:cNvPr>
          <p:cNvSpPr>
            <a:spLocks noGrp="1"/>
          </p:cNvSpPr>
          <p:nvPr>
            <p:ph idx="1"/>
          </p:nvPr>
        </p:nvSpPr>
        <p:spPr>
          <a:xfrm>
            <a:off x="672327" y="982662"/>
            <a:ext cx="6166623" cy="4351338"/>
          </a:xfrm>
        </p:spPr>
        <p:txBody>
          <a:bodyPr/>
          <a:lstStyle/>
          <a:p>
            <a:pPr algn="l"/>
            <a:r>
              <a:rPr lang="en-US" b="0" i="0" dirty="0">
                <a:solidFill>
                  <a:srgbClr val="586069"/>
                </a:solidFill>
                <a:effectLst/>
                <a:latin typeface="Alliance No.1"/>
              </a:rPr>
              <a:t>Automation is a core principle for achieving DevOps and </a:t>
            </a:r>
            <a:r>
              <a:rPr lang="en-US" dirty="0">
                <a:solidFill>
                  <a:srgbClr val="586069"/>
                </a:solidFill>
                <a:latin typeface="Alliance No.1"/>
              </a:rPr>
              <a:t>therein </a:t>
            </a:r>
            <a:r>
              <a:rPr lang="en-US" dirty="0" err="1">
                <a:solidFill>
                  <a:srgbClr val="586069"/>
                </a:solidFill>
                <a:latin typeface="Alliance No.1"/>
              </a:rPr>
              <a:t>MLOps</a:t>
            </a:r>
            <a:r>
              <a:rPr lang="en-US" dirty="0">
                <a:solidFill>
                  <a:srgbClr val="586069"/>
                </a:solidFill>
                <a:latin typeface="Alliance No.1"/>
              </a:rPr>
              <a:t> </a:t>
            </a:r>
            <a:r>
              <a:rPr lang="en-US" b="0" i="0" dirty="0">
                <a:solidFill>
                  <a:srgbClr val="586069"/>
                </a:solidFill>
                <a:effectLst/>
                <a:latin typeface="Alliance No.1"/>
              </a:rPr>
              <a:t>success and CI/CD is a critical component. CI/CD comprises of continuous integration and continuous delivery or continuous deployment. Put together, they form a “CI/CD pipeline”—a series of automated workflows that help DevOps teams cut down on manual tasks, the same principles therein apply to </a:t>
            </a:r>
            <a:r>
              <a:rPr lang="en-US" b="0" i="0" dirty="0" err="1">
                <a:solidFill>
                  <a:srgbClr val="586069"/>
                </a:solidFill>
                <a:effectLst/>
                <a:latin typeface="Alliance No.1"/>
              </a:rPr>
              <a:t>MLOps</a:t>
            </a:r>
            <a:r>
              <a:rPr lang="en-US" b="0" i="0" dirty="0">
                <a:solidFill>
                  <a:srgbClr val="586069"/>
                </a:solidFill>
                <a:effectLst/>
                <a:latin typeface="Alliance No.1"/>
              </a:rPr>
              <a:t>:</a:t>
            </a:r>
          </a:p>
          <a:p>
            <a:pPr marL="342900" indent="-342900" algn="l">
              <a:buFont typeface="Arial" panose="020B0604020202020204" pitchFamily="34" charset="0"/>
              <a:buChar char="•"/>
            </a:pPr>
            <a:r>
              <a:rPr lang="en-US" b="0" i="0" dirty="0">
                <a:solidFill>
                  <a:srgbClr val="586069"/>
                </a:solidFill>
                <a:effectLst/>
                <a:latin typeface="Alliance No.1"/>
              </a:rPr>
              <a:t>Continuous integration (CI) automatically </a:t>
            </a:r>
            <a:r>
              <a:rPr lang="en-US" b="1" i="0" dirty="0">
                <a:solidFill>
                  <a:srgbClr val="586069"/>
                </a:solidFill>
                <a:effectLst/>
                <a:latin typeface="Alliance No.1"/>
              </a:rPr>
              <a:t>builds</a:t>
            </a:r>
            <a:r>
              <a:rPr lang="en-US" b="0" i="0" dirty="0">
                <a:solidFill>
                  <a:srgbClr val="586069"/>
                </a:solidFill>
                <a:effectLst/>
                <a:latin typeface="Alliance No.1"/>
              </a:rPr>
              <a:t>, </a:t>
            </a:r>
            <a:r>
              <a:rPr lang="en-US" b="1" i="0" dirty="0">
                <a:solidFill>
                  <a:srgbClr val="586069"/>
                </a:solidFill>
                <a:effectLst/>
                <a:latin typeface="Alliance No.1"/>
              </a:rPr>
              <a:t>tests</a:t>
            </a:r>
            <a:r>
              <a:rPr lang="en-US" b="0" i="0" dirty="0">
                <a:solidFill>
                  <a:srgbClr val="586069"/>
                </a:solidFill>
                <a:effectLst/>
                <a:latin typeface="Alliance No.1"/>
              </a:rPr>
              <a:t>, and </a:t>
            </a:r>
            <a:r>
              <a:rPr lang="en-US" b="1" i="0" dirty="0">
                <a:solidFill>
                  <a:srgbClr val="586069"/>
                </a:solidFill>
                <a:effectLst/>
                <a:latin typeface="Alliance No.1"/>
              </a:rPr>
              <a:t>integrates</a:t>
            </a:r>
            <a:r>
              <a:rPr lang="en-US" b="0" i="0" dirty="0">
                <a:solidFill>
                  <a:srgbClr val="586069"/>
                </a:solidFill>
                <a:effectLst/>
                <a:latin typeface="Alliance No.1"/>
              </a:rPr>
              <a:t> code changes within a shared repository; then</a:t>
            </a:r>
          </a:p>
          <a:p>
            <a:pPr marL="342900" indent="-342900" algn="l">
              <a:buFont typeface="Arial" panose="020B0604020202020204" pitchFamily="34" charset="0"/>
              <a:buChar char="•"/>
            </a:pPr>
            <a:r>
              <a:rPr lang="en-US" b="0" i="0" dirty="0">
                <a:solidFill>
                  <a:srgbClr val="586069"/>
                </a:solidFill>
                <a:effectLst/>
                <a:latin typeface="Alliance No.1"/>
              </a:rPr>
              <a:t>Continuous delivery (CD) automatically </a:t>
            </a:r>
            <a:r>
              <a:rPr lang="en-US" b="1" i="0" dirty="0">
                <a:solidFill>
                  <a:srgbClr val="586069"/>
                </a:solidFill>
                <a:effectLst/>
                <a:latin typeface="Alliance No.1"/>
              </a:rPr>
              <a:t>delivers</a:t>
            </a:r>
            <a:r>
              <a:rPr lang="en-US" b="0" i="0" dirty="0">
                <a:solidFill>
                  <a:srgbClr val="586069"/>
                </a:solidFill>
                <a:effectLst/>
                <a:latin typeface="Alliance No.1"/>
              </a:rPr>
              <a:t> code changes to production-ready environments for approval; or</a:t>
            </a:r>
          </a:p>
          <a:p>
            <a:pPr marL="342900" indent="-342900" algn="l">
              <a:buFont typeface="Arial" panose="020B0604020202020204" pitchFamily="34" charset="0"/>
              <a:buChar char="•"/>
            </a:pPr>
            <a:r>
              <a:rPr lang="en-US" b="0" i="0" dirty="0">
                <a:solidFill>
                  <a:srgbClr val="586069"/>
                </a:solidFill>
                <a:effectLst/>
                <a:latin typeface="Alliance No.1"/>
              </a:rPr>
              <a:t>Continuous deployment (CD) automatically </a:t>
            </a:r>
            <a:r>
              <a:rPr lang="en-US" b="1" i="0" dirty="0">
                <a:solidFill>
                  <a:srgbClr val="586069"/>
                </a:solidFill>
                <a:effectLst/>
                <a:latin typeface="Alliance No.1"/>
              </a:rPr>
              <a:t>deploys</a:t>
            </a:r>
            <a:r>
              <a:rPr lang="en-US" b="0" i="0" dirty="0">
                <a:solidFill>
                  <a:srgbClr val="586069"/>
                </a:solidFill>
                <a:effectLst/>
                <a:latin typeface="Alliance No.1"/>
              </a:rPr>
              <a:t> code changes to customers directly.</a:t>
            </a:r>
          </a:p>
          <a:p>
            <a:endParaRPr lang="en-US" dirty="0">
              <a:solidFill>
                <a:srgbClr val="0A0A23"/>
              </a:solidFill>
              <a:latin typeface="Lato" panose="020F0502020204030203" pitchFamily="34" charset="0"/>
            </a:endParaRPr>
          </a:p>
        </p:txBody>
      </p:sp>
      <p:sp>
        <p:nvSpPr>
          <p:cNvPr id="3" name="Title 2">
            <a:extLst>
              <a:ext uri="{FF2B5EF4-FFF2-40B4-BE49-F238E27FC236}">
                <a16:creationId xmlns:a16="http://schemas.microsoft.com/office/drawing/2014/main" id="{20A5EC72-FD32-4A20-9156-BBB5A08300A7}"/>
              </a:ext>
            </a:extLst>
          </p:cNvPr>
          <p:cNvSpPr>
            <a:spLocks noGrp="1"/>
          </p:cNvSpPr>
          <p:nvPr>
            <p:ph type="title"/>
          </p:nvPr>
        </p:nvSpPr>
        <p:spPr/>
        <p:txBody>
          <a:bodyPr/>
          <a:lstStyle/>
          <a:p>
            <a:r>
              <a:rPr lang="en-US" dirty="0"/>
              <a:t>Appendix: What is CI/CD</a:t>
            </a:r>
          </a:p>
        </p:txBody>
      </p:sp>
      <p:sp>
        <p:nvSpPr>
          <p:cNvPr id="4" name="Slide Number Placeholder 3">
            <a:extLst>
              <a:ext uri="{FF2B5EF4-FFF2-40B4-BE49-F238E27FC236}">
                <a16:creationId xmlns:a16="http://schemas.microsoft.com/office/drawing/2014/main" id="{E9A5CC57-2264-4A96-8889-805658C2F71C}"/>
              </a:ext>
            </a:extLst>
          </p:cNvPr>
          <p:cNvSpPr>
            <a:spLocks noGrp="1"/>
          </p:cNvSpPr>
          <p:nvPr>
            <p:ph type="sldNum" sz="quarter" idx="10"/>
          </p:nvPr>
        </p:nvSpPr>
        <p:spPr/>
        <p:txBody>
          <a:bodyPr/>
          <a:lstStyle/>
          <a:p>
            <a:fld id="{0EE23A24-5E29-4F5A-B780-9568AE9A51DD}" type="slidenum">
              <a:rPr lang="en-US" smtClean="0"/>
              <a:pPr/>
              <a:t>14</a:t>
            </a:fld>
            <a:endParaRPr lang="en-US"/>
          </a:p>
        </p:txBody>
      </p:sp>
      <p:pic>
        <p:nvPicPr>
          <p:cNvPr id="11" name="Picture 10" descr="Diagram&#10;&#10;Description automatically generated">
            <a:extLst>
              <a:ext uri="{FF2B5EF4-FFF2-40B4-BE49-F238E27FC236}">
                <a16:creationId xmlns:a16="http://schemas.microsoft.com/office/drawing/2014/main" id="{53CFEB61-8573-4C66-A16F-7455CA77C8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94728" y="2130747"/>
            <a:ext cx="5315225" cy="2596506"/>
          </a:xfrm>
          <a:prstGeom prst="rect">
            <a:avLst/>
          </a:prstGeom>
        </p:spPr>
      </p:pic>
      <p:sp>
        <p:nvSpPr>
          <p:cNvPr id="12" name="TextBox 11">
            <a:extLst>
              <a:ext uri="{FF2B5EF4-FFF2-40B4-BE49-F238E27FC236}">
                <a16:creationId xmlns:a16="http://schemas.microsoft.com/office/drawing/2014/main" id="{5889EE9B-7148-42E4-AEA4-E52BB9222BCA}"/>
              </a:ext>
            </a:extLst>
          </p:cNvPr>
          <p:cNvSpPr txBox="1"/>
          <p:nvPr/>
        </p:nvSpPr>
        <p:spPr>
          <a:xfrm>
            <a:off x="7594513" y="4673266"/>
            <a:ext cx="7556007" cy="230832"/>
          </a:xfrm>
          <a:prstGeom prst="rect">
            <a:avLst/>
          </a:prstGeom>
          <a:noFill/>
        </p:spPr>
        <p:txBody>
          <a:bodyPr wrap="square" rtlCol="0">
            <a:spAutoFit/>
          </a:bodyPr>
          <a:lstStyle/>
          <a:p>
            <a:r>
              <a:rPr lang="en-US" sz="900" dirty="0">
                <a:hlinkClick r:id="rId4" tooltip="https://academy.hsoub.com/questions/12096-%D9%85%D8%A7%D9%87%D9%8A-cicd/"/>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26637436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A368F-67C6-4097-A536-412F790DD99F}"/>
              </a:ext>
            </a:extLst>
          </p:cNvPr>
          <p:cNvSpPr>
            <a:spLocks noGrp="1"/>
          </p:cNvSpPr>
          <p:nvPr>
            <p:ph idx="1"/>
          </p:nvPr>
        </p:nvSpPr>
        <p:spPr/>
        <p:txBody>
          <a:bodyPr/>
          <a:lstStyle/>
          <a:p>
            <a:r>
              <a:rPr lang="en-US" b="1" i="0" dirty="0">
                <a:effectLst/>
                <a:latin typeface="Lato" panose="020F0502020204030203" pitchFamily="34" charset="0"/>
              </a:rPr>
              <a:t>lint</a:t>
            </a:r>
            <a:r>
              <a:rPr lang="en-US" b="0" i="0" dirty="0">
                <a:solidFill>
                  <a:srgbClr val="0A0A23"/>
                </a:solidFill>
                <a:effectLst/>
                <a:latin typeface="Lato" panose="020F0502020204030203" pitchFamily="34" charset="0"/>
              </a:rPr>
              <a:t>, or a </a:t>
            </a:r>
            <a:r>
              <a:rPr lang="en-US" b="1" i="0" dirty="0">
                <a:effectLst/>
                <a:latin typeface="Lato" panose="020F0502020204030203" pitchFamily="34" charset="0"/>
              </a:rPr>
              <a:t>linter</a:t>
            </a:r>
            <a:r>
              <a:rPr lang="en-US" b="0" i="0" dirty="0">
                <a:solidFill>
                  <a:srgbClr val="0A0A23"/>
                </a:solidFill>
                <a:effectLst/>
                <a:latin typeface="Lato" panose="020F0502020204030203" pitchFamily="34" charset="0"/>
              </a:rPr>
              <a:t>, is a tool that analyzes source code to flag programming errors, bugs, stylistic errors, and suspicious constructs.</a:t>
            </a:r>
          </a:p>
          <a:p>
            <a:endParaRPr lang="en-US" dirty="0">
              <a:solidFill>
                <a:srgbClr val="0A0A23"/>
              </a:solidFill>
              <a:latin typeface="Lato" panose="020F0502020204030203" pitchFamily="34" charset="0"/>
            </a:endParaRPr>
          </a:p>
          <a:p>
            <a:r>
              <a:rPr lang="en-US" dirty="0">
                <a:solidFill>
                  <a:srgbClr val="0A0A23"/>
                </a:solidFill>
                <a:latin typeface="Lato" panose="020F0502020204030203" pitchFamily="34" charset="0"/>
              </a:rPr>
              <a:t>My go to in python is Flake8 but there are many others to choose from as integration points in </a:t>
            </a:r>
            <a:r>
              <a:rPr lang="en-US" dirty="0" err="1">
                <a:solidFill>
                  <a:srgbClr val="0A0A23"/>
                </a:solidFill>
                <a:latin typeface="Lato" panose="020F0502020204030203" pitchFamily="34" charset="0"/>
              </a:rPr>
              <a:t>VScode</a:t>
            </a:r>
            <a:endParaRPr lang="en-US" dirty="0">
              <a:solidFill>
                <a:srgbClr val="0A0A23"/>
              </a:solidFill>
              <a:latin typeface="Lato" panose="020F0502020204030203" pitchFamily="34" charset="0"/>
            </a:endParaRPr>
          </a:p>
          <a:p>
            <a:endParaRPr lang="en-US" dirty="0">
              <a:solidFill>
                <a:srgbClr val="0A0A23"/>
              </a:solidFill>
              <a:latin typeface="Lato" panose="020F0502020204030203" pitchFamily="34" charset="0"/>
            </a:endParaRPr>
          </a:p>
          <a:p>
            <a:endParaRPr lang="en-US" dirty="0">
              <a:solidFill>
                <a:srgbClr val="0A0A23"/>
              </a:solidFill>
              <a:latin typeface="Lato" panose="020F0502020204030203" pitchFamily="34" charset="0"/>
            </a:endParaRPr>
          </a:p>
        </p:txBody>
      </p:sp>
      <p:sp>
        <p:nvSpPr>
          <p:cNvPr id="3" name="Title 2">
            <a:extLst>
              <a:ext uri="{FF2B5EF4-FFF2-40B4-BE49-F238E27FC236}">
                <a16:creationId xmlns:a16="http://schemas.microsoft.com/office/drawing/2014/main" id="{20A5EC72-FD32-4A20-9156-BBB5A08300A7}"/>
              </a:ext>
            </a:extLst>
          </p:cNvPr>
          <p:cNvSpPr>
            <a:spLocks noGrp="1"/>
          </p:cNvSpPr>
          <p:nvPr>
            <p:ph type="title"/>
          </p:nvPr>
        </p:nvSpPr>
        <p:spPr/>
        <p:txBody>
          <a:bodyPr/>
          <a:lstStyle/>
          <a:p>
            <a:r>
              <a:rPr lang="en-US" dirty="0"/>
              <a:t>Appendix: What is Linting</a:t>
            </a:r>
          </a:p>
        </p:txBody>
      </p:sp>
      <p:sp>
        <p:nvSpPr>
          <p:cNvPr id="4" name="Slide Number Placeholder 3">
            <a:extLst>
              <a:ext uri="{FF2B5EF4-FFF2-40B4-BE49-F238E27FC236}">
                <a16:creationId xmlns:a16="http://schemas.microsoft.com/office/drawing/2014/main" id="{E9A5CC57-2264-4A96-8889-805658C2F71C}"/>
              </a:ext>
            </a:extLst>
          </p:cNvPr>
          <p:cNvSpPr>
            <a:spLocks noGrp="1"/>
          </p:cNvSpPr>
          <p:nvPr>
            <p:ph type="sldNum" sz="quarter" idx="10"/>
          </p:nvPr>
        </p:nvSpPr>
        <p:spPr/>
        <p:txBody>
          <a:bodyPr/>
          <a:lstStyle/>
          <a:p>
            <a:fld id="{0EE23A24-5E29-4F5A-B780-9568AE9A51DD}" type="slidenum">
              <a:rPr lang="en-US" smtClean="0"/>
              <a:pPr/>
              <a:t>15</a:t>
            </a:fld>
            <a:endParaRPr lang="en-US"/>
          </a:p>
        </p:txBody>
      </p:sp>
      <p:graphicFrame>
        <p:nvGraphicFramePr>
          <p:cNvPr id="5" name="Table 4">
            <a:extLst>
              <a:ext uri="{FF2B5EF4-FFF2-40B4-BE49-F238E27FC236}">
                <a16:creationId xmlns:a16="http://schemas.microsoft.com/office/drawing/2014/main" id="{B4E04721-BD0C-4A07-82BC-C393ABB56C9A}"/>
              </a:ext>
            </a:extLst>
          </p:cNvPr>
          <p:cNvGraphicFramePr>
            <a:graphicFrameLocks noGrp="1"/>
          </p:cNvGraphicFramePr>
          <p:nvPr>
            <p:extLst>
              <p:ext uri="{D42A27DB-BD31-4B8C-83A1-F6EECF244321}">
                <p14:modId xmlns:p14="http://schemas.microsoft.com/office/powerpoint/2010/main" val="4101032211"/>
              </p:ext>
            </p:extLst>
          </p:nvPr>
        </p:nvGraphicFramePr>
        <p:xfrm>
          <a:off x="1789534" y="3196335"/>
          <a:ext cx="8841520" cy="2788540"/>
        </p:xfrm>
        <a:graphic>
          <a:graphicData uri="http://schemas.openxmlformats.org/drawingml/2006/table">
            <a:tbl>
              <a:tblPr/>
              <a:tblGrid>
                <a:gridCol w="1768304">
                  <a:extLst>
                    <a:ext uri="{9D8B030D-6E8A-4147-A177-3AD203B41FA5}">
                      <a16:colId xmlns:a16="http://schemas.microsoft.com/office/drawing/2014/main" val="3303837991"/>
                    </a:ext>
                  </a:extLst>
                </a:gridCol>
                <a:gridCol w="1768304">
                  <a:extLst>
                    <a:ext uri="{9D8B030D-6E8A-4147-A177-3AD203B41FA5}">
                      <a16:colId xmlns:a16="http://schemas.microsoft.com/office/drawing/2014/main" val="1969703724"/>
                    </a:ext>
                  </a:extLst>
                </a:gridCol>
                <a:gridCol w="1768304">
                  <a:extLst>
                    <a:ext uri="{9D8B030D-6E8A-4147-A177-3AD203B41FA5}">
                      <a16:colId xmlns:a16="http://schemas.microsoft.com/office/drawing/2014/main" val="2957336880"/>
                    </a:ext>
                  </a:extLst>
                </a:gridCol>
                <a:gridCol w="1768304">
                  <a:extLst>
                    <a:ext uri="{9D8B030D-6E8A-4147-A177-3AD203B41FA5}">
                      <a16:colId xmlns:a16="http://schemas.microsoft.com/office/drawing/2014/main" val="1056559440"/>
                    </a:ext>
                  </a:extLst>
                </a:gridCol>
                <a:gridCol w="1768304">
                  <a:extLst>
                    <a:ext uri="{9D8B030D-6E8A-4147-A177-3AD203B41FA5}">
                      <a16:colId xmlns:a16="http://schemas.microsoft.com/office/drawing/2014/main" val="4258896009"/>
                    </a:ext>
                  </a:extLst>
                </a:gridCol>
              </a:tblGrid>
              <a:tr h="660792">
                <a:tc>
                  <a:txBody>
                    <a:bodyPr/>
                    <a:lstStyle/>
                    <a:p>
                      <a:pPr algn="l" fontAlgn="b"/>
                      <a:r>
                        <a:rPr lang="en-US" sz="1200" dirty="0">
                          <a:effectLst/>
                          <a:latin typeface="Segoe UI" panose="020B0502040204020203" pitchFamily="34" charset="0"/>
                        </a:rPr>
                        <a:t>Linter</a:t>
                      </a:r>
                    </a:p>
                  </a:txBody>
                  <a:tcPr marL="51556" marR="51556" marT="51556" marB="51556"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dirty="0">
                          <a:effectLst/>
                          <a:latin typeface="Segoe UI" panose="020B0502040204020203" pitchFamily="34" charset="0"/>
                        </a:rPr>
                        <a:t>Package name for pip install command</a:t>
                      </a:r>
                    </a:p>
                  </a:txBody>
                  <a:tcPr marL="51556" marR="51556" marT="51556" marB="51556"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dirty="0">
                          <a:effectLst/>
                          <a:latin typeface="Segoe UI" panose="020B0502040204020203" pitchFamily="34" charset="0"/>
                        </a:rPr>
                        <a:t>True/false enable setting</a:t>
                      </a:r>
                      <a:br>
                        <a:rPr lang="en-US" sz="1200" dirty="0">
                          <a:effectLst/>
                          <a:latin typeface="Segoe UI" panose="020B0502040204020203" pitchFamily="34" charset="0"/>
                        </a:rPr>
                      </a:br>
                      <a:r>
                        <a:rPr lang="en-US" sz="1200" dirty="0">
                          <a:effectLst/>
                          <a:latin typeface="Segoe UI" panose="020B0502040204020203" pitchFamily="34" charset="0"/>
                        </a:rPr>
                        <a:t>(</a:t>
                      </a:r>
                      <a:r>
                        <a:rPr lang="en-US" sz="1200" dirty="0" err="1">
                          <a:effectLst/>
                          <a:latin typeface="Segoe UI" panose="020B0502040204020203" pitchFamily="34" charset="0"/>
                        </a:rPr>
                        <a:t>python.linting</a:t>
                      </a:r>
                      <a:r>
                        <a:rPr lang="en-US" sz="1200" dirty="0">
                          <a:effectLst/>
                          <a:latin typeface="Segoe UI" panose="020B0502040204020203" pitchFamily="34" charset="0"/>
                        </a:rPr>
                        <a:t>.)</a:t>
                      </a:r>
                    </a:p>
                  </a:txBody>
                  <a:tcPr marL="51556" marR="51556" marT="51556" marB="51556"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dirty="0">
                          <a:effectLst/>
                          <a:latin typeface="Segoe UI" panose="020B0502040204020203" pitchFamily="34" charset="0"/>
                        </a:rPr>
                        <a:t>Arguments setting</a:t>
                      </a:r>
                      <a:br>
                        <a:rPr lang="en-US" sz="1200" dirty="0">
                          <a:effectLst/>
                          <a:latin typeface="Segoe UI" panose="020B0502040204020203" pitchFamily="34" charset="0"/>
                        </a:rPr>
                      </a:br>
                      <a:r>
                        <a:rPr lang="en-US" sz="1200" dirty="0">
                          <a:effectLst/>
                          <a:latin typeface="Segoe UI" panose="020B0502040204020203" pitchFamily="34" charset="0"/>
                        </a:rPr>
                        <a:t>(</a:t>
                      </a:r>
                      <a:r>
                        <a:rPr lang="en-US" sz="1200" dirty="0" err="1">
                          <a:effectLst/>
                          <a:latin typeface="Segoe UI" panose="020B0502040204020203" pitchFamily="34" charset="0"/>
                        </a:rPr>
                        <a:t>python.linting</a:t>
                      </a:r>
                      <a:r>
                        <a:rPr lang="en-US" sz="1200" dirty="0">
                          <a:effectLst/>
                          <a:latin typeface="Segoe UI" panose="020B0502040204020203" pitchFamily="34" charset="0"/>
                        </a:rPr>
                        <a:t>.)</a:t>
                      </a:r>
                    </a:p>
                  </a:txBody>
                  <a:tcPr marL="51556" marR="51556" marT="51556" marB="51556"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US" sz="1200" dirty="0">
                          <a:effectLst/>
                          <a:latin typeface="Segoe UI" panose="020B0502040204020203" pitchFamily="34" charset="0"/>
                        </a:rPr>
                        <a:t>Custom path setting</a:t>
                      </a:r>
                      <a:br>
                        <a:rPr lang="en-US" sz="1200" dirty="0">
                          <a:effectLst/>
                          <a:latin typeface="Segoe UI" panose="020B0502040204020203" pitchFamily="34" charset="0"/>
                        </a:rPr>
                      </a:br>
                      <a:r>
                        <a:rPr lang="en-US" sz="1200" dirty="0">
                          <a:effectLst/>
                          <a:latin typeface="Segoe UI" panose="020B0502040204020203" pitchFamily="34" charset="0"/>
                        </a:rPr>
                        <a:t>(</a:t>
                      </a:r>
                      <a:r>
                        <a:rPr lang="en-US" sz="1200" dirty="0" err="1">
                          <a:effectLst/>
                          <a:latin typeface="Segoe UI" panose="020B0502040204020203" pitchFamily="34" charset="0"/>
                        </a:rPr>
                        <a:t>python.linting</a:t>
                      </a:r>
                      <a:r>
                        <a:rPr lang="en-US" sz="1200" dirty="0">
                          <a:effectLst/>
                          <a:latin typeface="Segoe UI" panose="020B0502040204020203" pitchFamily="34" charset="0"/>
                        </a:rPr>
                        <a:t>.)</a:t>
                      </a:r>
                    </a:p>
                  </a:txBody>
                  <a:tcPr marL="51556" marR="51556" marT="51556" marB="51556"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770642"/>
                  </a:ext>
                </a:extLst>
              </a:tr>
              <a:tr h="303964">
                <a:tc>
                  <a:txBody>
                    <a:bodyPr/>
                    <a:lstStyle/>
                    <a:p>
                      <a:pPr fontAlgn="t"/>
                      <a:r>
                        <a:rPr lang="en-US" sz="1200" u="none" strike="noStrike">
                          <a:solidFill>
                            <a:srgbClr val="0071BC"/>
                          </a:solidFill>
                          <a:effectLst/>
                          <a:latin typeface="Segoe UI" panose="020B0502040204020203" pitchFamily="34" charset="0"/>
                          <a:hlinkClick r:id="rId2"/>
                        </a:rPr>
                        <a:t>Pylint</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u="none" strike="noStrike">
                          <a:solidFill>
                            <a:srgbClr val="0071BC"/>
                          </a:solidFill>
                          <a:effectLst/>
                          <a:latin typeface="Segoe UI" panose="020B0502040204020203" pitchFamily="34" charset="0"/>
                          <a:hlinkClick r:id="rId3"/>
                        </a:rPr>
                        <a:t>pylint</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pylintEnabled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pylintArgs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pylintPath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58593761"/>
                  </a:ext>
                </a:extLst>
              </a:tr>
              <a:tr h="303964">
                <a:tc>
                  <a:txBody>
                    <a:bodyPr/>
                    <a:lstStyle/>
                    <a:p>
                      <a:pPr fontAlgn="t"/>
                      <a:r>
                        <a:rPr lang="en-US" sz="1200" u="none" strike="noStrike">
                          <a:solidFill>
                            <a:srgbClr val="0071BC"/>
                          </a:solidFill>
                          <a:effectLst/>
                          <a:latin typeface="Segoe UI" panose="020B0502040204020203" pitchFamily="34" charset="0"/>
                          <a:hlinkClick r:id="rId4"/>
                        </a:rPr>
                        <a:t>Flake8</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u="none" strike="noStrike">
                          <a:solidFill>
                            <a:srgbClr val="0071BC"/>
                          </a:solidFill>
                          <a:effectLst/>
                          <a:latin typeface="Segoe UI" panose="020B0502040204020203" pitchFamily="34" charset="0"/>
                          <a:hlinkClick r:id="rId5"/>
                        </a:rPr>
                        <a:t>flake8</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flake8Enabled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dirty="0">
                          <a:effectLst/>
                          <a:latin typeface="Segoe UI" panose="020B0502040204020203" pitchFamily="34" charset="0"/>
                        </a:rPr>
                        <a:t>flake8Args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flake8Path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07010071"/>
                  </a:ext>
                </a:extLst>
              </a:tr>
              <a:tr h="303964">
                <a:tc>
                  <a:txBody>
                    <a:bodyPr/>
                    <a:lstStyle/>
                    <a:p>
                      <a:pPr fontAlgn="t"/>
                      <a:r>
                        <a:rPr lang="en-US" sz="1200" u="none" strike="noStrike">
                          <a:solidFill>
                            <a:srgbClr val="0071BC"/>
                          </a:solidFill>
                          <a:effectLst/>
                          <a:latin typeface="Segoe UI" panose="020B0502040204020203" pitchFamily="34" charset="0"/>
                          <a:hlinkClick r:id="rId6"/>
                        </a:rPr>
                        <a:t>mypy</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u="none" strike="noStrike">
                          <a:solidFill>
                            <a:srgbClr val="0071BC"/>
                          </a:solidFill>
                          <a:effectLst/>
                          <a:latin typeface="Segoe UI" panose="020B0502040204020203" pitchFamily="34" charset="0"/>
                          <a:hlinkClick r:id="rId7"/>
                        </a:rPr>
                        <a:t>mypy</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mypyEnabled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mypyArgs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mypyPath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45771641"/>
                  </a:ext>
                </a:extLst>
              </a:tr>
              <a:tr h="303964">
                <a:tc>
                  <a:txBody>
                    <a:bodyPr/>
                    <a:lstStyle/>
                    <a:p>
                      <a:pPr fontAlgn="t"/>
                      <a:r>
                        <a:rPr lang="en-US" sz="1200" u="none" strike="noStrike">
                          <a:solidFill>
                            <a:srgbClr val="0071BC"/>
                          </a:solidFill>
                          <a:effectLst/>
                          <a:latin typeface="Segoe UI" panose="020B0502040204020203" pitchFamily="34" charset="0"/>
                          <a:hlinkClick r:id="rId8"/>
                        </a:rPr>
                        <a:t>pycodestyle (pep8)</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u="none" strike="noStrike">
                          <a:solidFill>
                            <a:srgbClr val="0071BC"/>
                          </a:solidFill>
                          <a:effectLst/>
                          <a:latin typeface="Segoe UI" panose="020B0502040204020203" pitchFamily="34" charset="0"/>
                          <a:hlinkClick r:id="rId9"/>
                        </a:rPr>
                        <a:t>pycodestyle</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pycodestyleEnabled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pycodestyleArgs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pycodestylePath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46890463"/>
                  </a:ext>
                </a:extLst>
              </a:tr>
              <a:tr h="303964">
                <a:tc>
                  <a:txBody>
                    <a:bodyPr/>
                    <a:lstStyle/>
                    <a:p>
                      <a:pPr fontAlgn="t"/>
                      <a:r>
                        <a:rPr lang="en-US" sz="1200" u="none" strike="noStrike">
                          <a:solidFill>
                            <a:srgbClr val="0071BC"/>
                          </a:solidFill>
                          <a:effectLst/>
                          <a:latin typeface="Segoe UI" panose="020B0502040204020203" pitchFamily="34" charset="0"/>
                          <a:hlinkClick r:id="rId10"/>
                        </a:rPr>
                        <a:t>prospector</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u="none" strike="noStrike">
                          <a:solidFill>
                            <a:srgbClr val="0071BC"/>
                          </a:solidFill>
                          <a:effectLst/>
                          <a:latin typeface="Segoe UI" panose="020B0502040204020203" pitchFamily="34" charset="0"/>
                          <a:hlinkClick r:id="rId11"/>
                        </a:rPr>
                        <a:t>prospector</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prospectorEnabled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prospectorArgs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sz="1200">
                          <a:effectLst/>
                          <a:latin typeface="Segoe UI" panose="020B0502040204020203" pitchFamily="34" charset="0"/>
                        </a:rPr>
                        <a:t>prospectorPath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935303663"/>
                  </a:ext>
                </a:extLst>
              </a:tr>
              <a:tr h="303964">
                <a:tc>
                  <a:txBody>
                    <a:bodyPr/>
                    <a:lstStyle/>
                    <a:p>
                      <a:pPr fontAlgn="t"/>
                      <a:r>
                        <a:rPr lang="en-US" sz="1200">
                          <a:effectLst/>
                          <a:latin typeface="Segoe UI" panose="020B0502040204020203" pitchFamily="34" charset="0"/>
                        </a:rPr>
                        <a:t>pylama</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u="none" strike="noStrike">
                          <a:solidFill>
                            <a:srgbClr val="0071BC"/>
                          </a:solidFill>
                          <a:effectLst/>
                          <a:latin typeface="Segoe UI" panose="020B0502040204020203" pitchFamily="34" charset="0"/>
                          <a:hlinkClick r:id="rId12"/>
                        </a:rPr>
                        <a:t>pylama</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pylamaEnabled</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pylamaArgs</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200">
                          <a:effectLst/>
                          <a:latin typeface="Segoe UI" panose="020B0502040204020203" pitchFamily="34" charset="0"/>
                        </a:rPr>
                        <a:t>pylamaPath</a:t>
                      </a:r>
                    </a:p>
                  </a:txBody>
                  <a:tcPr marL="51556" marR="51556" marT="51556" marB="5155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99923198"/>
                  </a:ext>
                </a:extLst>
              </a:tr>
              <a:tr h="303964">
                <a:tc>
                  <a:txBody>
                    <a:bodyPr/>
                    <a:lstStyle/>
                    <a:p>
                      <a:pPr fontAlgn="t"/>
                      <a:r>
                        <a:rPr lang="en-US" sz="1200">
                          <a:effectLst/>
                          <a:latin typeface="Segoe UI" panose="020B0502040204020203" pitchFamily="34" charset="0"/>
                        </a:rPr>
                        <a:t>bandit</a:t>
                      </a:r>
                    </a:p>
                  </a:txBody>
                  <a:tcPr marL="51556" marR="51556" marT="51556" marB="5155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u="none" strike="noStrike">
                          <a:solidFill>
                            <a:srgbClr val="0071BC"/>
                          </a:solidFill>
                          <a:effectLst/>
                          <a:latin typeface="Segoe UI" panose="020B0502040204020203" pitchFamily="34" charset="0"/>
                          <a:hlinkClick r:id="rId13"/>
                        </a:rPr>
                        <a:t>bandit</a:t>
                      </a:r>
                      <a:endParaRPr lang="en-US" sz="120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a:effectLst/>
                          <a:latin typeface="Segoe UI" panose="020B0502040204020203" pitchFamily="34" charset="0"/>
                        </a:rPr>
                        <a:t>banditEnabled</a:t>
                      </a:r>
                    </a:p>
                  </a:txBody>
                  <a:tcPr marL="51556" marR="51556" marT="51556" marB="5155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a:effectLst/>
                          <a:latin typeface="Segoe UI" panose="020B0502040204020203" pitchFamily="34" charset="0"/>
                        </a:rPr>
                        <a:t>banditArgs</a:t>
                      </a:r>
                    </a:p>
                  </a:txBody>
                  <a:tcPr marL="51556" marR="51556" marT="51556" marB="5155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r>
                        <a:rPr lang="en-US" sz="1200" dirty="0" err="1">
                          <a:effectLst/>
                          <a:latin typeface="Segoe UI" panose="020B0502040204020203" pitchFamily="34" charset="0"/>
                        </a:rPr>
                        <a:t>banditPath</a:t>
                      </a:r>
                      <a:endParaRPr lang="en-US" sz="1200" dirty="0">
                        <a:effectLst/>
                        <a:latin typeface="Segoe UI" panose="020B0502040204020203" pitchFamily="34" charset="0"/>
                      </a:endParaRPr>
                    </a:p>
                  </a:txBody>
                  <a:tcPr marL="51556" marR="51556" marT="51556" marB="51556">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609062141"/>
                  </a:ext>
                </a:extLst>
              </a:tr>
            </a:tbl>
          </a:graphicData>
        </a:graphic>
      </p:graphicFrame>
    </p:spTree>
    <p:extLst>
      <p:ext uri="{BB962C8B-B14F-4D97-AF65-F5344CB8AC3E}">
        <p14:creationId xmlns:p14="http://schemas.microsoft.com/office/powerpoint/2010/main" val="23788001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A368F-67C6-4097-A536-412F790DD99F}"/>
              </a:ext>
            </a:extLst>
          </p:cNvPr>
          <p:cNvSpPr>
            <a:spLocks noGrp="1"/>
          </p:cNvSpPr>
          <p:nvPr>
            <p:ph idx="1"/>
          </p:nvPr>
        </p:nvSpPr>
        <p:spPr>
          <a:xfrm>
            <a:off x="691377" y="1524000"/>
            <a:ext cx="7390442" cy="4351338"/>
          </a:xfrm>
        </p:spPr>
        <p:txBody>
          <a:bodyPr/>
          <a:lstStyle/>
          <a:p>
            <a:pPr algn="l" fontAlgn="base"/>
            <a:r>
              <a:rPr lang="en-US" b="1" i="0" dirty="0">
                <a:effectLst/>
                <a:latin typeface="inherit"/>
              </a:rPr>
              <a:t>What can linting be useful for </a:t>
            </a:r>
            <a:r>
              <a:rPr lang="en-US" b="1" i="0" dirty="0" err="1">
                <a:effectLst/>
                <a:latin typeface="inherit"/>
              </a:rPr>
              <a:t>MLOps</a:t>
            </a:r>
            <a:r>
              <a:rPr lang="en-US" b="1" i="0" dirty="0">
                <a:effectLst/>
                <a:latin typeface="inherit"/>
              </a:rPr>
              <a:t>?</a:t>
            </a:r>
            <a:endParaRPr lang="en-US" b="1" i="0" dirty="0">
              <a:effectLst/>
              <a:latin typeface="-apple-system"/>
            </a:endParaRPr>
          </a:p>
          <a:p>
            <a:pPr marL="1028700" lvl="1" indent="-342900" fontAlgn="base">
              <a:buFont typeface="Arial" panose="020B0604020202020204" pitchFamily="34" charset="0"/>
              <a:buChar char="•"/>
            </a:pPr>
            <a:r>
              <a:rPr lang="en-US" b="0" i="0" dirty="0">
                <a:solidFill>
                  <a:srgbClr val="0A0A23"/>
                </a:solidFill>
                <a:effectLst/>
                <a:latin typeface="inherit"/>
              </a:rPr>
              <a:t>Flagging bugs in your code from syntax errors</a:t>
            </a:r>
          </a:p>
          <a:p>
            <a:pPr marL="1028700" lvl="1" indent="-342900" fontAlgn="base">
              <a:buFont typeface="Arial" panose="020B0604020202020204" pitchFamily="34" charset="0"/>
              <a:buChar char="•"/>
            </a:pPr>
            <a:r>
              <a:rPr lang="en-US" b="0" i="0" dirty="0">
                <a:solidFill>
                  <a:srgbClr val="0A0A23"/>
                </a:solidFill>
                <a:effectLst/>
                <a:latin typeface="inherit"/>
              </a:rPr>
              <a:t>Giving you warnings when code may not be intuitive</a:t>
            </a:r>
          </a:p>
          <a:p>
            <a:pPr marL="1028700" lvl="1" indent="-342900" fontAlgn="base">
              <a:buFont typeface="Arial" panose="020B0604020202020204" pitchFamily="34" charset="0"/>
              <a:buChar char="•"/>
            </a:pPr>
            <a:r>
              <a:rPr lang="en-US" b="0" i="0" dirty="0">
                <a:solidFill>
                  <a:srgbClr val="0A0A23"/>
                </a:solidFill>
                <a:effectLst/>
                <a:latin typeface="inherit"/>
              </a:rPr>
              <a:t>Providing suggestions for common best practices</a:t>
            </a:r>
          </a:p>
          <a:p>
            <a:pPr marL="1028700" lvl="1" indent="-342900" fontAlgn="base">
              <a:buFont typeface="Arial" panose="020B0604020202020204" pitchFamily="34" charset="0"/>
              <a:buChar char="•"/>
            </a:pPr>
            <a:r>
              <a:rPr lang="en-US" b="0" i="0" dirty="0">
                <a:solidFill>
                  <a:srgbClr val="0A0A23"/>
                </a:solidFill>
                <a:effectLst/>
                <a:latin typeface="inherit"/>
              </a:rPr>
              <a:t>Keeping track of TODO’s and FIXME’s</a:t>
            </a:r>
          </a:p>
          <a:p>
            <a:pPr marL="1028700" lvl="1" indent="-342900" fontAlgn="base">
              <a:buFont typeface="Arial" panose="020B0604020202020204" pitchFamily="34" charset="0"/>
              <a:buChar char="•"/>
            </a:pPr>
            <a:r>
              <a:rPr lang="en-US" b="0" i="0" dirty="0">
                <a:solidFill>
                  <a:srgbClr val="0A0A23"/>
                </a:solidFill>
                <a:effectLst/>
                <a:latin typeface="inherit"/>
              </a:rPr>
              <a:t>Keeping a consistent code style</a:t>
            </a:r>
          </a:p>
          <a:p>
            <a:pPr marL="1028700" lvl="1" indent="-342900" fontAlgn="base">
              <a:buFont typeface="Arial" panose="020B0604020202020204" pitchFamily="34" charset="0"/>
              <a:buChar char="•"/>
            </a:pPr>
            <a:r>
              <a:rPr lang="en-US" dirty="0">
                <a:solidFill>
                  <a:srgbClr val="0A0A23"/>
                </a:solidFill>
                <a:latin typeface="inherit"/>
              </a:rPr>
              <a:t>Ensure that downstream deployment stages are isolated from code errors</a:t>
            </a:r>
            <a:endParaRPr lang="en-US" b="0" i="0" dirty="0">
              <a:solidFill>
                <a:srgbClr val="0A0A23"/>
              </a:solidFill>
              <a:effectLst/>
              <a:latin typeface="inherit"/>
            </a:endParaRPr>
          </a:p>
          <a:p>
            <a:endParaRPr lang="en-US" dirty="0">
              <a:solidFill>
                <a:srgbClr val="0A0A23"/>
              </a:solidFill>
              <a:latin typeface="Lato" panose="020F0502020204030203" pitchFamily="34" charset="0"/>
            </a:endParaRPr>
          </a:p>
        </p:txBody>
      </p:sp>
      <p:sp>
        <p:nvSpPr>
          <p:cNvPr id="3" name="Title 2">
            <a:extLst>
              <a:ext uri="{FF2B5EF4-FFF2-40B4-BE49-F238E27FC236}">
                <a16:creationId xmlns:a16="http://schemas.microsoft.com/office/drawing/2014/main" id="{20A5EC72-FD32-4A20-9156-BBB5A08300A7}"/>
              </a:ext>
            </a:extLst>
          </p:cNvPr>
          <p:cNvSpPr>
            <a:spLocks noGrp="1"/>
          </p:cNvSpPr>
          <p:nvPr>
            <p:ph type="title"/>
          </p:nvPr>
        </p:nvSpPr>
        <p:spPr/>
        <p:txBody>
          <a:bodyPr/>
          <a:lstStyle/>
          <a:p>
            <a:r>
              <a:rPr lang="en-US" dirty="0"/>
              <a:t>Appendix: Why Lint your ML stuff</a:t>
            </a:r>
          </a:p>
        </p:txBody>
      </p:sp>
      <p:sp>
        <p:nvSpPr>
          <p:cNvPr id="4" name="Slide Number Placeholder 3">
            <a:extLst>
              <a:ext uri="{FF2B5EF4-FFF2-40B4-BE49-F238E27FC236}">
                <a16:creationId xmlns:a16="http://schemas.microsoft.com/office/drawing/2014/main" id="{E9A5CC57-2264-4A96-8889-805658C2F71C}"/>
              </a:ext>
            </a:extLst>
          </p:cNvPr>
          <p:cNvSpPr>
            <a:spLocks noGrp="1"/>
          </p:cNvSpPr>
          <p:nvPr>
            <p:ph type="sldNum" sz="quarter" idx="10"/>
          </p:nvPr>
        </p:nvSpPr>
        <p:spPr/>
        <p:txBody>
          <a:bodyPr/>
          <a:lstStyle/>
          <a:p>
            <a:fld id="{0EE23A24-5E29-4F5A-B780-9568AE9A51DD}" type="slidenum">
              <a:rPr lang="en-US" smtClean="0"/>
              <a:pPr/>
              <a:t>16</a:t>
            </a:fld>
            <a:endParaRPr lang="en-US"/>
          </a:p>
        </p:txBody>
      </p:sp>
      <p:pic>
        <p:nvPicPr>
          <p:cNvPr id="7" name="Picture 6">
            <a:extLst>
              <a:ext uri="{FF2B5EF4-FFF2-40B4-BE49-F238E27FC236}">
                <a16:creationId xmlns:a16="http://schemas.microsoft.com/office/drawing/2014/main" id="{A9E1E353-7C82-4949-8647-3E70BDE2DB5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94750" y="1389063"/>
            <a:ext cx="2898486" cy="2898486"/>
          </a:xfrm>
          <a:prstGeom prst="rect">
            <a:avLst/>
          </a:prstGeom>
        </p:spPr>
      </p:pic>
      <p:sp>
        <p:nvSpPr>
          <p:cNvPr id="8" name="TextBox 7">
            <a:extLst>
              <a:ext uri="{FF2B5EF4-FFF2-40B4-BE49-F238E27FC236}">
                <a16:creationId xmlns:a16="http://schemas.microsoft.com/office/drawing/2014/main" id="{F30FF137-8A54-4C95-BD0C-E9D4836ED8FD}"/>
              </a:ext>
            </a:extLst>
          </p:cNvPr>
          <p:cNvSpPr txBox="1"/>
          <p:nvPr/>
        </p:nvSpPr>
        <p:spPr>
          <a:xfrm>
            <a:off x="8794750" y="4390765"/>
            <a:ext cx="2898486" cy="369332"/>
          </a:xfrm>
          <a:prstGeom prst="rect">
            <a:avLst/>
          </a:prstGeom>
          <a:noFill/>
        </p:spPr>
        <p:txBody>
          <a:bodyPr wrap="square" rtlCol="0">
            <a:spAutoFit/>
          </a:bodyPr>
          <a:lstStyle/>
          <a:p>
            <a:r>
              <a:rPr lang="en-US" sz="900">
                <a:hlinkClick r:id="rId3" tooltip="https://www.flickr.com/photos/bunnyfrogs/5110760943/"/>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6776962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3E16E-F688-461E-95A2-8A0F723F8D5D}"/>
              </a:ext>
            </a:extLst>
          </p:cNvPr>
          <p:cNvSpPr>
            <a:spLocks noGrp="1"/>
          </p:cNvSpPr>
          <p:nvPr>
            <p:ph idx="1"/>
          </p:nvPr>
        </p:nvSpPr>
        <p:spPr/>
        <p:txBody>
          <a:bodyPr/>
          <a:lstStyle/>
          <a:p>
            <a:pPr algn="l"/>
            <a:r>
              <a:rPr lang="en-US" b="0" i="0" dirty="0">
                <a:solidFill>
                  <a:srgbClr val="666666"/>
                </a:solidFill>
                <a:effectLst/>
                <a:latin typeface="Segoe UI Light (Body)"/>
              </a:rPr>
              <a:t>Code coverage is a measure (in percent) of the degree to which the source code of a program is executed when a test suite is run. A program with high test coverage has more of its source code executed during testing, which suggests it has a lower chance of containing undetected software bugs compared to a program with low test coverage. Many different metrics can be used to calculate test coverage.</a:t>
            </a:r>
          </a:p>
          <a:p>
            <a:endParaRPr lang="en-US" dirty="0"/>
          </a:p>
        </p:txBody>
      </p:sp>
      <p:sp>
        <p:nvSpPr>
          <p:cNvPr id="3" name="Title 2">
            <a:extLst>
              <a:ext uri="{FF2B5EF4-FFF2-40B4-BE49-F238E27FC236}">
                <a16:creationId xmlns:a16="http://schemas.microsoft.com/office/drawing/2014/main" id="{85E7EF61-55AD-4D4D-85D2-21BFADDB5FDB}"/>
              </a:ext>
            </a:extLst>
          </p:cNvPr>
          <p:cNvSpPr>
            <a:spLocks noGrp="1"/>
          </p:cNvSpPr>
          <p:nvPr>
            <p:ph type="title"/>
          </p:nvPr>
        </p:nvSpPr>
        <p:spPr/>
        <p:txBody>
          <a:bodyPr/>
          <a:lstStyle/>
          <a:p>
            <a:r>
              <a:rPr lang="en-US" dirty="0"/>
              <a:t>Appendix: What is Code Coverage</a:t>
            </a:r>
          </a:p>
        </p:txBody>
      </p:sp>
      <p:sp>
        <p:nvSpPr>
          <p:cNvPr id="4" name="Slide Number Placeholder 3">
            <a:extLst>
              <a:ext uri="{FF2B5EF4-FFF2-40B4-BE49-F238E27FC236}">
                <a16:creationId xmlns:a16="http://schemas.microsoft.com/office/drawing/2014/main" id="{F9F2EB92-D23F-4326-A3C8-29927E433A1D}"/>
              </a:ext>
            </a:extLst>
          </p:cNvPr>
          <p:cNvSpPr>
            <a:spLocks noGrp="1"/>
          </p:cNvSpPr>
          <p:nvPr>
            <p:ph type="sldNum" sz="quarter" idx="10"/>
          </p:nvPr>
        </p:nvSpPr>
        <p:spPr/>
        <p:txBody>
          <a:bodyPr/>
          <a:lstStyle/>
          <a:p>
            <a:fld id="{0EE23A24-5E29-4F5A-B780-9568AE9A51DD}" type="slidenum">
              <a:rPr lang="en-US" smtClean="0"/>
              <a:pPr/>
              <a:t>17</a:t>
            </a:fld>
            <a:endParaRPr lang="en-US"/>
          </a:p>
        </p:txBody>
      </p:sp>
      <p:pic>
        <p:nvPicPr>
          <p:cNvPr id="6" name="Picture 5">
            <a:extLst>
              <a:ext uri="{FF2B5EF4-FFF2-40B4-BE49-F238E27FC236}">
                <a16:creationId xmlns:a16="http://schemas.microsoft.com/office/drawing/2014/main" id="{1E21BF47-3BBA-463B-B8AB-B278EAB1A308}"/>
              </a:ext>
            </a:extLst>
          </p:cNvPr>
          <p:cNvPicPr>
            <a:picLocks noChangeAspect="1"/>
          </p:cNvPicPr>
          <p:nvPr/>
        </p:nvPicPr>
        <p:blipFill>
          <a:blip r:embed="rId2"/>
          <a:stretch>
            <a:fillRect/>
          </a:stretch>
        </p:blipFill>
        <p:spPr>
          <a:xfrm>
            <a:off x="4667250" y="3200400"/>
            <a:ext cx="2857500" cy="2352675"/>
          </a:xfrm>
          <a:prstGeom prst="rect">
            <a:avLst/>
          </a:prstGeom>
        </p:spPr>
      </p:pic>
      <p:sp>
        <p:nvSpPr>
          <p:cNvPr id="8" name="TextBox 7">
            <a:extLst>
              <a:ext uri="{FF2B5EF4-FFF2-40B4-BE49-F238E27FC236}">
                <a16:creationId xmlns:a16="http://schemas.microsoft.com/office/drawing/2014/main" id="{E3DE05BA-B101-48EF-9DD8-E647960D65BE}"/>
              </a:ext>
            </a:extLst>
          </p:cNvPr>
          <p:cNvSpPr txBox="1"/>
          <p:nvPr/>
        </p:nvSpPr>
        <p:spPr>
          <a:xfrm>
            <a:off x="7524750" y="3776572"/>
            <a:ext cx="4410075" cy="1477328"/>
          </a:xfrm>
          <a:prstGeom prst="rect">
            <a:avLst/>
          </a:prstGeom>
          <a:noFill/>
        </p:spPr>
        <p:txBody>
          <a:bodyPr wrap="square">
            <a:spAutoFit/>
          </a:bodyPr>
          <a:lstStyle/>
          <a:p>
            <a:r>
              <a:rPr kumimoji="0" lang="en-US" altLang="en-US" sz="1800" b="0" i="0" u="none" strike="noStrike" cap="none" normalizeH="0" baseline="0" dirty="0">
                <a:ln>
                  <a:noFill/>
                </a:ln>
                <a:solidFill>
                  <a:srgbClr val="24292F"/>
                </a:solidFill>
                <a:effectLst/>
                <a:latin typeface="Segoe UI Light (Body)"/>
                <a:hlinkClick r:id="rId3"/>
              </a:rPr>
              <a:t>Coverage.py </a:t>
            </a:r>
            <a:r>
              <a:rPr kumimoji="0" lang="en-US" altLang="en-US" sz="1800" b="0" i="0" u="none" strike="noStrike" cap="none" normalizeH="0" baseline="0" dirty="0">
                <a:ln>
                  <a:noFill/>
                </a:ln>
                <a:solidFill>
                  <a:srgbClr val="24292F"/>
                </a:solidFill>
                <a:effectLst/>
                <a:latin typeface="Segoe UI Light (Body)"/>
              </a:rPr>
              <a:t>is an accessible module to run your coverage assessment to assess  how much of functional and/or OOP code in python is covered by tests 100 percent is always the goal!</a:t>
            </a:r>
            <a:endParaRPr lang="en-US" dirty="0"/>
          </a:p>
        </p:txBody>
      </p:sp>
    </p:spTree>
    <p:extLst>
      <p:ext uri="{BB962C8B-B14F-4D97-AF65-F5344CB8AC3E}">
        <p14:creationId xmlns:p14="http://schemas.microsoft.com/office/powerpoint/2010/main" val="913266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4E389-81BB-4B71-AAF3-F73D30DB9269}"/>
              </a:ext>
            </a:extLst>
          </p:cNvPr>
          <p:cNvSpPr>
            <a:spLocks noGrp="1"/>
          </p:cNvSpPr>
          <p:nvPr>
            <p:ph idx="1"/>
          </p:nvPr>
        </p:nvSpPr>
        <p:spPr>
          <a:xfrm>
            <a:off x="691377" y="1524000"/>
            <a:ext cx="6309788" cy="4351338"/>
          </a:xfrm>
        </p:spPr>
        <p:txBody>
          <a:bodyPr/>
          <a:lstStyle/>
          <a:p>
            <a:pPr marL="0" marR="0">
              <a:lnSpc>
                <a:spcPct val="107000"/>
              </a:lnSpc>
              <a:spcBef>
                <a:spcPts val="0"/>
              </a:spcBef>
              <a:spcAft>
                <a:spcPts val="0"/>
              </a:spcAft>
            </a:pP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azureml.core.compute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Use the default configuration (you can also provide parameters to customize this).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For example, to create a dev/test cluster, use: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AksCompute.provisioning_configuration</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cluster_purpose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AksCompute.ClusterPurpose.DEV_TEST</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prov_config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AksCompute.provisioning_configuration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Example configuration to use an existing virtual network</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prov_config.vnet_name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mynetwork</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prov_config.vnet_resourcegroup_name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mygroup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prov_config.subnet_name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"default"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prov_config.service_cidr</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"10.0.0.0/16"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prov_config.dns_service_ip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"10.0.0.10"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prov_config.docker_bridge_cidr</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"172.17.0.1/16"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aks</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Create the cluster</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ComputeTarget.create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(workspace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ws</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name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provisioning_configuration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prov_config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Wait for the create process to complete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aks_target.wait_for_completion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show_output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07704A"/>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50" dirty="0"/>
          </a:p>
        </p:txBody>
      </p:sp>
      <p:sp>
        <p:nvSpPr>
          <p:cNvPr id="3" name="Title 2">
            <a:extLst>
              <a:ext uri="{FF2B5EF4-FFF2-40B4-BE49-F238E27FC236}">
                <a16:creationId xmlns:a16="http://schemas.microsoft.com/office/drawing/2014/main" id="{91ED85A2-E9A8-4094-803A-D10D7C8D9E74}"/>
              </a:ext>
            </a:extLst>
          </p:cNvPr>
          <p:cNvSpPr>
            <a:spLocks noGrp="1"/>
          </p:cNvSpPr>
          <p:nvPr>
            <p:ph type="title"/>
          </p:nvPr>
        </p:nvSpPr>
        <p:spPr>
          <a:xfrm>
            <a:off x="691376" y="390719"/>
            <a:ext cx="11334369" cy="998344"/>
          </a:xfrm>
        </p:spPr>
        <p:txBody>
          <a:bodyPr/>
          <a:lstStyle/>
          <a:p>
            <a:r>
              <a:rPr lang="en-US" dirty="0"/>
              <a:t>Appendix: Creating AML AKS k8 using the AML SDK</a:t>
            </a:r>
            <a:br>
              <a:rPr lang="en-US" dirty="0"/>
            </a:br>
            <a:r>
              <a:rPr lang="en-US" dirty="0"/>
              <a:t>or using </a:t>
            </a:r>
            <a:r>
              <a:rPr lang="en-US" dirty="0" err="1"/>
              <a:t>az</a:t>
            </a:r>
            <a:r>
              <a:rPr lang="en-US" dirty="0"/>
              <a:t> ml</a:t>
            </a:r>
          </a:p>
        </p:txBody>
      </p:sp>
      <p:sp>
        <p:nvSpPr>
          <p:cNvPr id="4" name="Slide Number Placeholder 3">
            <a:extLst>
              <a:ext uri="{FF2B5EF4-FFF2-40B4-BE49-F238E27FC236}">
                <a16:creationId xmlns:a16="http://schemas.microsoft.com/office/drawing/2014/main" id="{562E5A1C-967B-4E0D-AD95-FC4DBD986117}"/>
              </a:ext>
            </a:extLst>
          </p:cNvPr>
          <p:cNvSpPr>
            <a:spLocks noGrp="1"/>
          </p:cNvSpPr>
          <p:nvPr>
            <p:ph type="sldNum" sz="quarter" idx="10"/>
          </p:nvPr>
        </p:nvSpPr>
        <p:spPr/>
        <p:txBody>
          <a:bodyPr/>
          <a:lstStyle/>
          <a:p>
            <a:fld id="{0EE23A24-5E29-4F5A-B780-9568AE9A51DD}" type="slidenum">
              <a:rPr lang="en-US" smtClean="0"/>
              <a:pPr/>
              <a:t>18</a:t>
            </a:fld>
            <a:endParaRPr lang="en-US"/>
          </a:p>
        </p:txBody>
      </p:sp>
      <p:cxnSp>
        <p:nvCxnSpPr>
          <p:cNvPr id="10" name="Straight Connector 9">
            <a:extLst>
              <a:ext uri="{FF2B5EF4-FFF2-40B4-BE49-F238E27FC236}">
                <a16:creationId xmlns:a16="http://schemas.microsoft.com/office/drawing/2014/main" id="{2CE372E5-37D1-4F13-87C6-D9D33422688F}"/>
              </a:ext>
            </a:extLst>
          </p:cNvPr>
          <p:cNvCxnSpPr/>
          <p:nvPr/>
        </p:nvCxnSpPr>
        <p:spPr>
          <a:xfrm>
            <a:off x="6539348" y="1524000"/>
            <a:ext cx="0" cy="46935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BF92B0-F1B6-4FCC-95CE-E5ECF2028A6B}"/>
              </a:ext>
            </a:extLst>
          </p:cNvPr>
          <p:cNvSpPr txBox="1"/>
          <p:nvPr/>
        </p:nvSpPr>
        <p:spPr>
          <a:xfrm>
            <a:off x="6590148" y="1527607"/>
            <a:ext cx="9555018" cy="4233275"/>
          </a:xfrm>
          <a:prstGeom prst="rect">
            <a:avLst/>
          </a:prstGeom>
          <a:noFill/>
        </p:spPr>
        <p:txBody>
          <a:bodyPr wrap="square">
            <a:spAutoFit/>
          </a:bodyPr>
          <a:lstStyle/>
          <a:p>
            <a:pPr marL="0" marR="0">
              <a:lnSpc>
                <a:spcPct val="107000"/>
              </a:lnSpc>
              <a:spcBef>
                <a:spcPts val="0"/>
              </a:spcBef>
              <a:spcAft>
                <a:spcPts val="0"/>
              </a:spcAft>
            </a:pP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&gt; </a:t>
            </a:r>
            <a:r>
              <a:rPr lang="en-US" sz="1050" dirty="0" err="1">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az</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 ml </a:t>
            </a:r>
            <a:r>
              <a:rPr lang="en-US" sz="1050" dirty="0" err="1">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computetarget</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 create </a:t>
            </a:r>
            <a:r>
              <a:rPr lang="en-US" sz="1050" dirty="0" err="1">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amlcompute</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--max-nodes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vm</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-size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[--admin-user-password]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[--admin-user-</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ssh</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-key]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[--admin-username]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[--assign-identity]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[--description]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[--enable-node-public-</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ip</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[--idle-seconds-before-</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scaledown</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[--location]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[--min-nodes]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[--no-wait]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[--path]</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[--remote-login-port-public-access]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[--resource-group]</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[--subnet-name]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[--subscription-id]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[--tag]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vm</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-priority]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vnet</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vnet</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resourcegroup</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[--workspace-name]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06881"/>
                </a:solidFill>
                <a:effectLst/>
                <a:latin typeface="Consolas" panose="020B0609020204030204" pitchFamily="49" charset="0"/>
                <a:ea typeface="Times New Roman" panose="02020603050405020304" pitchFamily="18" charset="0"/>
                <a:cs typeface="Times New Roman" panose="02020603050405020304" pitchFamily="18" charset="0"/>
              </a:rPr>
              <a:t>[-v]</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17366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4E389-81BB-4B71-AAF3-F73D30DB9269}"/>
              </a:ext>
            </a:extLst>
          </p:cNvPr>
          <p:cNvSpPr>
            <a:spLocks noGrp="1"/>
          </p:cNvSpPr>
          <p:nvPr>
            <p:ph idx="1"/>
          </p:nvPr>
        </p:nvSpPr>
        <p:spPr>
          <a:xfrm>
            <a:off x="691377" y="1524000"/>
            <a:ext cx="6309788" cy="4351338"/>
          </a:xfrm>
        </p:spPr>
        <p:txBody>
          <a:bodyPr/>
          <a:lstStyle/>
          <a:p>
            <a:pPr marL="0" marR="0">
              <a:lnSpc>
                <a:spcPct val="107000"/>
              </a:lnSpc>
              <a:spcBef>
                <a:spcPts val="0"/>
              </a:spcBef>
              <a:spcAft>
                <a:spcPts val="0"/>
              </a:spcAft>
            </a:pP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azureml.core.compute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Set the resource group that contains the AKS cluster and the cluster 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myresourcegroup</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myexistingcluster</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Attach the cluster to your workgroup. If the cluster has less than 12 virtual CPUs, use the following instead: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AksCompute.attach_configuration</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cluster_purpose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AksCompute.ClusterPurpose.DEV_TEST</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AksCompute.attach_configuration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ComputeTarget.attach</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ws</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aks</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Wait for the attach process to complete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aks_target.wait_for_completion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show_output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07704A"/>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50" dirty="0"/>
          </a:p>
        </p:txBody>
      </p:sp>
      <p:sp>
        <p:nvSpPr>
          <p:cNvPr id="3" name="Title 2">
            <a:extLst>
              <a:ext uri="{FF2B5EF4-FFF2-40B4-BE49-F238E27FC236}">
                <a16:creationId xmlns:a16="http://schemas.microsoft.com/office/drawing/2014/main" id="{91ED85A2-E9A8-4094-803A-D10D7C8D9E74}"/>
              </a:ext>
            </a:extLst>
          </p:cNvPr>
          <p:cNvSpPr>
            <a:spLocks noGrp="1"/>
          </p:cNvSpPr>
          <p:nvPr>
            <p:ph type="title"/>
          </p:nvPr>
        </p:nvSpPr>
        <p:spPr>
          <a:xfrm>
            <a:off x="691376" y="390719"/>
            <a:ext cx="11334369" cy="998344"/>
          </a:xfrm>
        </p:spPr>
        <p:txBody>
          <a:bodyPr/>
          <a:lstStyle/>
          <a:p>
            <a:r>
              <a:rPr lang="en-US" dirty="0"/>
              <a:t>Appendix: Attaching Existing AML AKS k8 using the AML SDK or using </a:t>
            </a:r>
            <a:r>
              <a:rPr lang="en-US" dirty="0" err="1"/>
              <a:t>az</a:t>
            </a:r>
            <a:r>
              <a:rPr lang="en-US" dirty="0"/>
              <a:t> ml</a:t>
            </a:r>
          </a:p>
        </p:txBody>
      </p:sp>
      <p:sp>
        <p:nvSpPr>
          <p:cNvPr id="4" name="Slide Number Placeholder 3">
            <a:extLst>
              <a:ext uri="{FF2B5EF4-FFF2-40B4-BE49-F238E27FC236}">
                <a16:creationId xmlns:a16="http://schemas.microsoft.com/office/drawing/2014/main" id="{562E5A1C-967B-4E0D-AD95-FC4DBD986117}"/>
              </a:ext>
            </a:extLst>
          </p:cNvPr>
          <p:cNvSpPr>
            <a:spLocks noGrp="1"/>
          </p:cNvSpPr>
          <p:nvPr>
            <p:ph type="sldNum" sz="quarter" idx="10"/>
          </p:nvPr>
        </p:nvSpPr>
        <p:spPr/>
        <p:txBody>
          <a:bodyPr/>
          <a:lstStyle/>
          <a:p>
            <a:fld id="{0EE23A24-5E29-4F5A-B780-9568AE9A51DD}" type="slidenum">
              <a:rPr lang="en-US" smtClean="0"/>
              <a:pPr/>
              <a:t>19</a:t>
            </a:fld>
            <a:endParaRPr lang="en-US"/>
          </a:p>
        </p:txBody>
      </p:sp>
      <p:cxnSp>
        <p:nvCxnSpPr>
          <p:cNvPr id="10" name="Straight Connector 9">
            <a:extLst>
              <a:ext uri="{FF2B5EF4-FFF2-40B4-BE49-F238E27FC236}">
                <a16:creationId xmlns:a16="http://schemas.microsoft.com/office/drawing/2014/main" id="{2CE372E5-37D1-4F13-87C6-D9D33422688F}"/>
              </a:ext>
            </a:extLst>
          </p:cNvPr>
          <p:cNvCxnSpPr/>
          <p:nvPr/>
        </p:nvCxnSpPr>
        <p:spPr>
          <a:xfrm>
            <a:off x="6871854" y="1524000"/>
            <a:ext cx="0" cy="46935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217D339D-8C4A-434B-99C9-34611A69A0AF}"/>
              </a:ext>
            </a:extLst>
          </p:cNvPr>
          <p:cNvSpPr>
            <a:spLocks noChangeArrowheads="1"/>
          </p:cNvSpPr>
          <p:nvPr/>
        </p:nvSpPr>
        <p:spPr bwMode="auto">
          <a:xfrm>
            <a:off x="7085642" y="1545337"/>
            <a:ext cx="454932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&gt; </a:t>
            </a:r>
            <a:r>
              <a:rPr kumimoji="0" lang="en-US" altLang="en-US" sz="1000" b="0" i="0" u="none" strike="noStrike" cap="none" normalizeH="0" baseline="0" dirty="0" err="1">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az</a:t>
            </a: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aks</a:t>
            </a: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 show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-n</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myexistingcluster</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-g</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myresourcegroup</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--query</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id</a:t>
            </a:r>
            <a:r>
              <a:rPr kumimoji="0" lang="en-US"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72904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3625A-285D-4395-853A-BC1CE4F3D322}"/>
              </a:ext>
            </a:extLst>
          </p:cNvPr>
          <p:cNvSpPr>
            <a:spLocks noGrp="1"/>
          </p:cNvSpPr>
          <p:nvPr>
            <p:ph idx="1"/>
          </p:nvPr>
        </p:nvSpPr>
        <p:spPr/>
        <p:txBody>
          <a:bodyPr/>
          <a:lstStyle/>
          <a:p>
            <a:pPr marL="342900" indent="-342900">
              <a:buFont typeface="Arial" panose="020B0604020202020204" pitchFamily="34" charset="0"/>
              <a:buChar char="•"/>
            </a:pPr>
            <a:r>
              <a:rPr lang="en-US" dirty="0"/>
              <a:t>What is </a:t>
            </a:r>
            <a:r>
              <a:rPr lang="en-US" dirty="0" err="1"/>
              <a:t>MLOps</a:t>
            </a:r>
            <a:r>
              <a:rPr lang="en-US" dirty="0"/>
              <a:t>?</a:t>
            </a:r>
          </a:p>
          <a:p>
            <a:pPr marL="342900" indent="-342900">
              <a:buFont typeface="Arial" panose="020B0604020202020204" pitchFamily="34" charset="0"/>
              <a:buChar char="•"/>
            </a:pPr>
            <a:r>
              <a:rPr lang="en-US" dirty="0"/>
              <a:t>Why consider an </a:t>
            </a:r>
            <a:r>
              <a:rPr lang="en-US" dirty="0" err="1"/>
              <a:t>MLOps</a:t>
            </a:r>
            <a:r>
              <a:rPr lang="en-US" dirty="0"/>
              <a:t> approach</a:t>
            </a:r>
          </a:p>
          <a:p>
            <a:pPr marL="342900" indent="-342900">
              <a:buFont typeface="Arial" panose="020B0604020202020204" pitchFamily="34" charset="0"/>
              <a:buChar char="•"/>
            </a:pPr>
            <a:r>
              <a:rPr lang="en-US" dirty="0"/>
              <a:t>Azure </a:t>
            </a:r>
            <a:r>
              <a:rPr lang="en-US" dirty="0" err="1"/>
              <a:t>MLOps</a:t>
            </a:r>
            <a:r>
              <a:rPr lang="en-US" dirty="0"/>
              <a:t> Reference Architecture</a:t>
            </a:r>
          </a:p>
          <a:p>
            <a:pPr marL="342900" indent="-342900">
              <a:buFont typeface="Arial" panose="020B0604020202020204" pitchFamily="34" charset="0"/>
              <a:buChar char="•"/>
            </a:pPr>
            <a:r>
              <a:rPr lang="en-US" dirty="0"/>
              <a:t>Zooming into the Azure DevOps Build pipeline</a:t>
            </a:r>
          </a:p>
          <a:p>
            <a:pPr marL="342900" indent="-342900">
              <a:buFont typeface="Arial" panose="020B0604020202020204" pitchFamily="34" charset="0"/>
              <a:buChar char="•"/>
            </a:pPr>
            <a:r>
              <a:rPr lang="en-US" dirty="0"/>
              <a:t>Zooming into the Azure Machine Learning training/retraining Pipelines</a:t>
            </a:r>
          </a:p>
          <a:p>
            <a:pPr marL="342900" indent="-342900">
              <a:buFont typeface="Arial" panose="020B0604020202020204" pitchFamily="34" charset="0"/>
              <a:buChar char="•"/>
            </a:pPr>
            <a:r>
              <a:rPr lang="en-US" dirty="0"/>
              <a:t>Zooming into the Azure DevOps Release pipeline</a:t>
            </a:r>
          </a:p>
          <a:p>
            <a:pPr marL="342900" indent="-342900">
              <a:buFont typeface="Arial" panose="020B0604020202020204" pitchFamily="34" charset="0"/>
              <a:buChar char="•"/>
            </a:pPr>
            <a:r>
              <a:rPr lang="en-US" dirty="0"/>
              <a:t>Q&amp;A</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2448B9B8-FE94-47C7-ACC9-38B55A6D386A}"/>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D85A7336-A611-491D-BDD4-8D8BBF810081}"/>
              </a:ext>
            </a:extLst>
          </p:cNvPr>
          <p:cNvSpPr>
            <a:spLocks noGrp="1"/>
          </p:cNvSpPr>
          <p:nvPr>
            <p:ph type="sldNum" sz="quarter" idx="10"/>
          </p:nvPr>
        </p:nvSpPr>
        <p:spPr/>
        <p:txBody>
          <a:bodyPr/>
          <a:lstStyle/>
          <a:p>
            <a:fld id="{0EE23A24-5E29-4F5A-B780-9568AE9A51DD}" type="slidenum">
              <a:rPr lang="en-US" smtClean="0"/>
              <a:pPr/>
              <a:t>2</a:t>
            </a:fld>
            <a:endParaRPr lang="en-US"/>
          </a:p>
        </p:txBody>
      </p:sp>
    </p:spTree>
    <p:extLst>
      <p:ext uri="{BB962C8B-B14F-4D97-AF65-F5344CB8AC3E}">
        <p14:creationId xmlns:p14="http://schemas.microsoft.com/office/powerpoint/2010/main" val="15028793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44E389-81BB-4B71-AAF3-F73D30DB9269}"/>
              </a:ext>
            </a:extLst>
          </p:cNvPr>
          <p:cNvSpPr>
            <a:spLocks noGrp="1"/>
          </p:cNvSpPr>
          <p:nvPr>
            <p:ph idx="1"/>
          </p:nvPr>
        </p:nvSpPr>
        <p:spPr>
          <a:xfrm>
            <a:off x="691377" y="1524000"/>
            <a:ext cx="6309788" cy="4351338"/>
          </a:xfrm>
        </p:spPr>
        <p:txBody>
          <a:bodyPr/>
          <a:lstStyle/>
          <a:p>
            <a:pPr marL="0" marR="0">
              <a:lnSpc>
                <a:spcPct val="107000"/>
              </a:lnSpc>
              <a:spcBef>
                <a:spcPts val="0"/>
              </a:spcBef>
              <a:spcAft>
                <a:spcPts val="0"/>
              </a:spcAft>
            </a:pP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from</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azureml.core.compute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0101FD"/>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Set the resource group that contains the AKS cluster and the cluster name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myresourcegroup</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myexistingcluster</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Attach the cluster to your workgroup. If the cluster has less than 12 virtual CPUs, use the following instead: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AksCompute.attach_configuration</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cluster_purpose</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AksCompute.ClusterPurpose.DEV_TEST</a:t>
            </a: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AksCompute.attach_configuration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resource_group</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cluster_name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ComputeTarget.attach</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ws</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aks</a:t>
            </a:r>
            <a:r>
              <a:rPr lang="en-US" sz="105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attach_config</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50" dirty="0">
                <a:solidFill>
                  <a:srgbClr val="008000"/>
                </a:solidFill>
                <a:effectLst/>
                <a:latin typeface="Consolas" panose="020B0609020204030204" pitchFamily="49" charset="0"/>
                <a:ea typeface="Times New Roman" panose="02020603050405020304" pitchFamily="18" charset="0"/>
                <a:cs typeface="Times New Roman" panose="02020603050405020304" pitchFamily="18" charset="0"/>
              </a:rPr>
              <a:t># Wait for the attach process to complete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aks_target.wait_for_completion</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050" dirty="0" err="1">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show_output</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en-US" sz="1050" dirty="0">
                <a:solidFill>
                  <a:srgbClr val="07704A"/>
                </a:solidFill>
                <a:effectLst/>
                <a:latin typeface="Consolas" panose="020B0609020204030204" pitchFamily="49" charset="0"/>
                <a:ea typeface="Times New Roman" panose="02020603050405020304" pitchFamily="18" charset="0"/>
                <a:cs typeface="Times New Roman" panose="02020603050405020304" pitchFamily="18" charset="0"/>
              </a:rPr>
              <a:t>True</a:t>
            </a:r>
            <a:r>
              <a:rPr lang="en-US" sz="1050" dirty="0">
                <a:solidFill>
                  <a:srgbClr val="171717"/>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50" dirty="0"/>
          </a:p>
        </p:txBody>
      </p:sp>
      <p:sp>
        <p:nvSpPr>
          <p:cNvPr id="3" name="Title 2">
            <a:extLst>
              <a:ext uri="{FF2B5EF4-FFF2-40B4-BE49-F238E27FC236}">
                <a16:creationId xmlns:a16="http://schemas.microsoft.com/office/drawing/2014/main" id="{91ED85A2-E9A8-4094-803A-D10D7C8D9E74}"/>
              </a:ext>
            </a:extLst>
          </p:cNvPr>
          <p:cNvSpPr>
            <a:spLocks noGrp="1"/>
          </p:cNvSpPr>
          <p:nvPr>
            <p:ph type="title"/>
          </p:nvPr>
        </p:nvSpPr>
        <p:spPr>
          <a:xfrm>
            <a:off x="691376" y="390719"/>
            <a:ext cx="11334369" cy="998344"/>
          </a:xfrm>
        </p:spPr>
        <p:txBody>
          <a:bodyPr/>
          <a:lstStyle/>
          <a:p>
            <a:r>
              <a:rPr lang="en-US" dirty="0"/>
              <a:t>Appendix: AML AKS ARM Template</a:t>
            </a:r>
          </a:p>
        </p:txBody>
      </p:sp>
      <p:sp>
        <p:nvSpPr>
          <p:cNvPr id="4" name="Slide Number Placeholder 3">
            <a:extLst>
              <a:ext uri="{FF2B5EF4-FFF2-40B4-BE49-F238E27FC236}">
                <a16:creationId xmlns:a16="http://schemas.microsoft.com/office/drawing/2014/main" id="{562E5A1C-967B-4E0D-AD95-FC4DBD986117}"/>
              </a:ext>
            </a:extLst>
          </p:cNvPr>
          <p:cNvSpPr>
            <a:spLocks noGrp="1"/>
          </p:cNvSpPr>
          <p:nvPr>
            <p:ph type="sldNum" sz="quarter" idx="10"/>
          </p:nvPr>
        </p:nvSpPr>
        <p:spPr/>
        <p:txBody>
          <a:bodyPr/>
          <a:lstStyle/>
          <a:p>
            <a:fld id="{0EE23A24-5E29-4F5A-B780-9568AE9A51DD}" type="slidenum">
              <a:rPr lang="en-US" smtClean="0"/>
              <a:pPr/>
              <a:t>20</a:t>
            </a:fld>
            <a:endParaRPr lang="en-US"/>
          </a:p>
        </p:txBody>
      </p:sp>
      <p:cxnSp>
        <p:nvCxnSpPr>
          <p:cNvPr id="10" name="Straight Connector 9">
            <a:extLst>
              <a:ext uri="{FF2B5EF4-FFF2-40B4-BE49-F238E27FC236}">
                <a16:creationId xmlns:a16="http://schemas.microsoft.com/office/drawing/2014/main" id="{2CE372E5-37D1-4F13-87C6-D9D33422688F}"/>
              </a:ext>
            </a:extLst>
          </p:cNvPr>
          <p:cNvCxnSpPr/>
          <p:nvPr/>
        </p:nvCxnSpPr>
        <p:spPr>
          <a:xfrm>
            <a:off x="6871854" y="1524000"/>
            <a:ext cx="0" cy="469353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217D339D-8C4A-434B-99C9-34611A69A0AF}"/>
              </a:ext>
            </a:extLst>
          </p:cNvPr>
          <p:cNvSpPr>
            <a:spLocks noChangeArrowheads="1"/>
          </p:cNvSpPr>
          <p:nvPr/>
        </p:nvSpPr>
        <p:spPr bwMode="auto">
          <a:xfrm>
            <a:off x="7085642" y="1545337"/>
            <a:ext cx="454932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&gt; </a:t>
            </a:r>
            <a:r>
              <a:rPr kumimoji="0" lang="en-US" altLang="en-US" sz="1000" b="0" i="0" u="none" strike="noStrike" cap="none" normalizeH="0" baseline="0" dirty="0" err="1">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az</a:t>
            </a: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aks</a:t>
            </a:r>
            <a:r>
              <a:rPr kumimoji="0" lang="en-US" altLang="en-US" sz="1000" b="0" i="0" u="none" strike="noStrike" cap="none" normalizeH="0" baseline="0" dirty="0">
                <a:ln>
                  <a:noFill/>
                </a:ln>
                <a:solidFill>
                  <a:srgbClr val="0101FD"/>
                </a:solidFill>
                <a:effectLst/>
                <a:latin typeface="Consolas" panose="020B0609020204030204" pitchFamily="49" charset="0"/>
                <a:ea typeface="Times New Roman" panose="02020603050405020304" pitchFamily="18" charset="0"/>
                <a:cs typeface="Courier New" panose="02070309020205020404" pitchFamily="49" charset="0"/>
              </a:rPr>
              <a:t> show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-n</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myexistingcluster</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-g</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myresourcegroup</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000" b="0" i="0" u="none" strike="noStrike" cap="none" normalizeH="0" baseline="0" dirty="0">
                <a:ln>
                  <a:noFill/>
                </a:ln>
                <a:solidFill>
                  <a:srgbClr val="006881"/>
                </a:solidFill>
                <a:effectLst/>
                <a:latin typeface="Consolas" panose="020B0609020204030204" pitchFamily="49" charset="0"/>
                <a:ea typeface="Times New Roman" panose="02020603050405020304" pitchFamily="18" charset="0"/>
                <a:cs typeface="Courier New" panose="02070309020205020404" pitchFamily="49" charset="0"/>
              </a:rPr>
              <a:t>--query</a:t>
            </a:r>
            <a:r>
              <a:rPr kumimoji="0" lang="en-US" altLang="en-US" sz="1000" b="0" i="0" u="none" strike="noStrike" cap="none" normalizeH="0" baseline="0" dirty="0">
                <a:ln>
                  <a:noFill/>
                </a:ln>
                <a:solidFill>
                  <a:srgbClr val="171717"/>
                </a:solidFill>
                <a:effectLst/>
                <a:latin typeface="Consolas" panose="020B0609020204030204" pitchFamily="49" charset="0"/>
                <a:ea typeface="Times New Roman" panose="02020603050405020304" pitchFamily="18" charset="0"/>
                <a:cs typeface="Courier New" panose="02070309020205020404" pitchFamily="49" charset="0"/>
              </a:rPr>
              <a:t> id</a:t>
            </a:r>
            <a:r>
              <a:rPr kumimoji="0" lang="en-US"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12668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FF33A-1980-4CB6-8FDB-62CC0F1F30F9}"/>
              </a:ext>
            </a:extLst>
          </p:cNvPr>
          <p:cNvSpPr>
            <a:spLocks noGrp="1"/>
          </p:cNvSpPr>
          <p:nvPr>
            <p:ph type="title"/>
          </p:nvPr>
        </p:nvSpPr>
        <p:spPr/>
        <p:txBody>
          <a:bodyPr/>
          <a:lstStyle/>
          <a:p>
            <a:r>
              <a:rPr lang="en-US" dirty="0"/>
              <a:t>Appendix: AKS Networking</a:t>
            </a:r>
          </a:p>
        </p:txBody>
      </p:sp>
      <p:sp>
        <p:nvSpPr>
          <p:cNvPr id="4" name="Slide Number Placeholder 3">
            <a:extLst>
              <a:ext uri="{FF2B5EF4-FFF2-40B4-BE49-F238E27FC236}">
                <a16:creationId xmlns:a16="http://schemas.microsoft.com/office/drawing/2014/main" id="{35938874-F65F-4F77-AE13-574C20AD2880}"/>
              </a:ext>
            </a:extLst>
          </p:cNvPr>
          <p:cNvSpPr>
            <a:spLocks noGrp="1"/>
          </p:cNvSpPr>
          <p:nvPr>
            <p:ph type="sldNum" sz="quarter" idx="10"/>
          </p:nvPr>
        </p:nvSpPr>
        <p:spPr/>
        <p:txBody>
          <a:bodyPr/>
          <a:lstStyle/>
          <a:p>
            <a:fld id="{0EE23A24-5E29-4F5A-B780-9568AE9A51DD}" type="slidenum">
              <a:rPr lang="en-US" smtClean="0"/>
              <a:pPr/>
              <a:t>21</a:t>
            </a:fld>
            <a:endParaRPr lang="en-US"/>
          </a:p>
        </p:txBody>
      </p:sp>
      <p:pic>
        <p:nvPicPr>
          <p:cNvPr id="7" name="Picture 6" descr="Diagram&#10;&#10;Description automatically generated">
            <a:extLst>
              <a:ext uri="{FF2B5EF4-FFF2-40B4-BE49-F238E27FC236}">
                <a16:creationId xmlns:a16="http://schemas.microsoft.com/office/drawing/2014/main" id="{4F88DA01-6AD2-490E-8003-1299DBB45EF7}"/>
              </a:ext>
            </a:extLst>
          </p:cNvPr>
          <p:cNvPicPr>
            <a:picLocks noChangeAspect="1"/>
          </p:cNvPicPr>
          <p:nvPr/>
        </p:nvPicPr>
        <p:blipFill>
          <a:blip r:embed="rId2"/>
          <a:stretch>
            <a:fillRect/>
          </a:stretch>
        </p:blipFill>
        <p:spPr>
          <a:xfrm>
            <a:off x="3241964" y="1053169"/>
            <a:ext cx="5470758" cy="5529493"/>
          </a:xfrm>
          <a:prstGeom prst="rect">
            <a:avLst/>
          </a:prstGeom>
        </p:spPr>
      </p:pic>
    </p:spTree>
    <p:extLst>
      <p:ext uri="{BB962C8B-B14F-4D97-AF65-F5344CB8AC3E}">
        <p14:creationId xmlns:p14="http://schemas.microsoft.com/office/powerpoint/2010/main" val="33946321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1377" y="1524000"/>
            <a:ext cx="5747524" cy="2857500"/>
          </a:xfrm>
        </p:spPr>
        <p:txBody>
          <a:bodyPr/>
          <a:lstStyle/>
          <a:p>
            <a:r>
              <a:rPr lang="en-US" sz="1600" dirty="0">
                <a:latin typeface="Segoe UI Light" panose="020B0502040204020203" pitchFamily="34" charset="0"/>
                <a:cs typeface="Segoe UI Light" panose="020B0502040204020203" pitchFamily="34" charset="0"/>
              </a:rPr>
              <a:t>The term </a:t>
            </a:r>
            <a:r>
              <a:rPr lang="en-US" sz="1600" b="1" dirty="0" err="1">
                <a:latin typeface="Segoe UI Light" panose="020B0502040204020203" pitchFamily="34" charset="0"/>
                <a:cs typeface="Segoe UI Light" panose="020B0502040204020203" pitchFamily="34" charset="0"/>
              </a:rPr>
              <a:t>MLOps</a:t>
            </a:r>
            <a:r>
              <a:rPr lang="en-US" sz="1600" dirty="0">
                <a:latin typeface="Segoe UI Light" panose="020B0502040204020203" pitchFamily="34" charset="0"/>
                <a:cs typeface="Segoe UI Light" panose="020B0502040204020203" pitchFamily="34" charset="0"/>
              </a:rPr>
              <a:t> is defined as </a:t>
            </a:r>
            <a:r>
              <a:rPr lang="en-US" sz="1600" i="1" dirty="0">
                <a:latin typeface="Segoe UI Light" panose="020B0502040204020203" pitchFamily="34" charset="0"/>
                <a:cs typeface="Segoe UI Light" panose="020B0502040204020203" pitchFamily="34" charset="0"/>
              </a:rPr>
              <a:t>“the extension of the DevOps methodology to include Machine Learning and Data Science assets as first-class citizens within the DevOps ecology”</a:t>
            </a:r>
            <a:r>
              <a:rPr lang="en-US" sz="1600" dirty="0">
                <a:latin typeface="Segoe UI Light" panose="020B0502040204020203" pitchFamily="34" charset="0"/>
                <a:cs typeface="Segoe UI Light" panose="020B0502040204020203" pitchFamily="34" charset="0"/>
              </a:rPr>
              <a:t> </a:t>
            </a:r>
            <a:r>
              <a:rPr lang="en-US" sz="1600" dirty="0">
                <a:latin typeface="Segoe UI Light" panose="020B0502040204020203" pitchFamily="34" charset="0"/>
                <a:cs typeface="Segoe UI Light" panose="020B0502040204020203" pitchFamily="34" charset="0"/>
                <a:hlinkClick r:id="rId3"/>
              </a:rPr>
              <a:t>Source: </a:t>
            </a:r>
            <a:r>
              <a:rPr lang="en-US" sz="1600" dirty="0" err="1">
                <a:latin typeface="Segoe UI Light" panose="020B0502040204020203" pitchFamily="34" charset="0"/>
                <a:cs typeface="Segoe UI Light" panose="020B0502040204020203" pitchFamily="34" charset="0"/>
                <a:hlinkClick r:id="rId3"/>
              </a:rPr>
              <a:t>MLOps</a:t>
            </a:r>
            <a:r>
              <a:rPr lang="en-US" sz="1600" dirty="0">
                <a:latin typeface="Segoe UI Light" panose="020B0502040204020203" pitchFamily="34" charset="0"/>
                <a:cs typeface="Segoe UI Light" panose="020B0502040204020203" pitchFamily="34" charset="0"/>
                <a:hlinkClick r:id="rId3"/>
              </a:rPr>
              <a:t> SIG</a:t>
            </a:r>
            <a:r>
              <a:rPr lang="en-US" sz="1600" dirty="0">
                <a:latin typeface="Segoe UI Light" panose="020B0502040204020203" pitchFamily="34" charset="0"/>
                <a:cs typeface="Segoe UI Light" panose="020B0502040204020203" pitchFamily="34" charset="0"/>
              </a:rPr>
              <a:t>.</a:t>
            </a:r>
          </a:p>
          <a:p>
            <a:endParaRPr lang="en-US" sz="1600" dirty="0">
              <a:latin typeface="Segoe UI Light" panose="020B0502040204020203" pitchFamily="34" charset="0"/>
              <a:cs typeface="Segoe UI Light" panose="020B0502040204020203" pitchFamily="34" charset="0"/>
            </a:endParaRPr>
          </a:p>
          <a:p>
            <a:r>
              <a:rPr lang="en-US" sz="1600" i="1" dirty="0">
                <a:latin typeface="Segoe UI Light" panose="020B0502040204020203" pitchFamily="34" charset="0"/>
                <a:cs typeface="Segoe UI Light" panose="020B0502040204020203" pitchFamily="34" charset="0"/>
              </a:rPr>
              <a:t>Alternatively, we can use the definition of </a:t>
            </a:r>
            <a:r>
              <a:rPr lang="en-US" sz="1600" b="1" i="1" dirty="0">
                <a:latin typeface="Segoe UI Light" panose="020B0502040204020203" pitchFamily="34" charset="0"/>
                <a:cs typeface="Segoe UI Light" panose="020B0502040204020203" pitchFamily="34" charset="0"/>
              </a:rPr>
              <a:t>Machine Learning Engineering (MLE)</a:t>
            </a:r>
            <a:r>
              <a:rPr lang="en-US" sz="1600" i="1" dirty="0">
                <a:latin typeface="Segoe UI Light" panose="020B0502040204020203" pitchFamily="34" charset="0"/>
                <a:cs typeface="Segoe UI Light" panose="020B0502040204020203" pitchFamily="34" charset="0"/>
              </a:rPr>
              <a:t>, where MLE is the use of scientific principles, tools, and techniques of machine learning and traditional software engineering to design and build complex computing systems. MLE encompasses all stages from data collection, to model building, to make the model available for use by the product or the consumers.”</a:t>
            </a:r>
            <a:r>
              <a:rPr lang="en-US" sz="1600" dirty="0">
                <a:latin typeface="Segoe UI Light" panose="020B0502040204020203" pitchFamily="34" charset="0"/>
                <a:cs typeface="Segoe UI Light" panose="020B0502040204020203" pitchFamily="34" charset="0"/>
              </a:rPr>
              <a:t> (by </a:t>
            </a:r>
            <a:r>
              <a:rPr lang="en-US" sz="1600" dirty="0" err="1">
                <a:latin typeface="Segoe UI Light" panose="020B0502040204020203" pitchFamily="34" charset="0"/>
                <a:cs typeface="Segoe UI Light" panose="020B0502040204020203" pitchFamily="34" charset="0"/>
              </a:rPr>
              <a:t>A.Burkov</a:t>
            </a:r>
            <a:r>
              <a:rPr lang="en-US" sz="1600" dirty="0">
                <a:latin typeface="Segoe UI Light" panose="020B0502040204020203" pitchFamily="34" charset="0"/>
                <a:cs typeface="Segoe UI Light" panose="020B0502040204020203" pitchFamily="34" charset="0"/>
              </a:rPr>
              <a:t>).</a:t>
            </a:r>
          </a:p>
          <a:p>
            <a:endParaRPr lang="en-US" sz="1600" dirty="0">
              <a:latin typeface="Segoe UI Light" panose="020B0502040204020203" pitchFamily="34" charset="0"/>
              <a:cs typeface="Segoe UI Light" panose="020B0502040204020203" pitchFamily="34" charset="0"/>
            </a:endParaRPr>
          </a:p>
          <a:p>
            <a:r>
              <a:rPr lang="en-US" sz="1600" b="1" dirty="0" err="1">
                <a:latin typeface="Segoe UI Light" panose="020B0502040204020203" pitchFamily="34" charset="0"/>
                <a:cs typeface="Segoe UI Light" panose="020B0502040204020203" pitchFamily="34" charset="0"/>
              </a:rPr>
              <a:t>MLOps</a:t>
            </a:r>
            <a:r>
              <a:rPr lang="en-US" sz="1600" dirty="0">
                <a:latin typeface="Segoe UI Light" panose="020B0502040204020203" pitchFamily="34" charset="0"/>
                <a:cs typeface="Segoe UI Light" panose="020B0502040204020203" pitchFamily="34" charset="0"/>
              </a:rPr>
              <a:t>, like DevOps, emerges from the understanding that separating the ML model development from the process that delivers it — ML operations — lowers quality, transparency, and agility of the whole intelligent software.</a:t>
            </a:r>
          </a:p>
        </p:txBody>
      </p:sp>
      <p:sp>
        <p:nvSpPr>
          <p:cNvPr id="12" name="Title 11"/>
          <p:cNvSpPr>
            <a:spLocks noGrp="1"/>
          </p:cNvSpPr>
          <p:nvPr>
            <p:ph type="title"/>
          </p:nvPr>
        </p:nvSpPr>
        <p:spPr/>
        <p:txBody>
          <a:bodyPr/>
          <a:lstStyle/>
          <a:p>
            <a:r>
              <a:rPr lang="en-US" dirty="0"/>
              <a:t>What is </a:t>
            </a:r>
            <a:r>
              <a:rPr lang="en-US" dirty="0" err="1"/>
              <a:t>MLOps</a:t>
            </a:r>
            <a:r>
              <a:rPr lang="en-US" dirty="0"/>
              <a:t>?</a:t>
            </a:r>
          </a:p>
        </p:txBody>
      </p:sp>
      <p:sp>
        <p:nvSpPr>
          <p:cNvPr id="3" name="Slide Number Placeholder 2">
            <a:extLst>
              <a:ext uri="{FF2B5EF4-FFF2-40B4-BE49-F238E27FC236}">
                <a16:creationId xmlns:a16="http://schemas.microsoft.com/office/drawing/2014/main" id="{72204967-442B-0D42-ABF1-3CA2BF38884B}"/>
              </a:ext>
            </a:extLst>
          </p:cNvPr>
          <p:cNvSpPr>
            <a:spLocks noGrp="1"/>
          </p:cNvSpPr>
          <p:nvPr>
            <p:ph type="sldNum" sz="quarter" idx="10"/>
          </p:nvPr>
        </p:nvSpPr>
        <p:spPr/>
        <p:txBody>
          <a:bodyPr/>
          <a:lstStyle/>
          <a:p>
            <a:fld id="{0EE23A24-5E29-4F5A-B780-9568AE9A51DD}" type="slidenum">
              <a:rPr lang="en-US" smtClean="0"/>
              <a:pPr/>
              <a:t>3</a:t>
            </a:fld>
            <a:endParaRPr lang="en-US"/>
          </a:p>
        </p:txBody>
      </p:sp>
      <p:pic>
        <p:nvPicPr>
          <p:cNvPr id="5" name="Picture 4" descr="Diagram&#10;&#10;Description automatically generated">
            <a:extLst>
              <a:ext uri="{FF2B5EF4-FFF2-40B4-BE49-F238E27FC236}">
                <a16:creationId xmlns:a16="http://schemas.microsoft.com/office/drawing/2014/main" id="{D6AFA77D-2C33-4AC3-BA46-BC7258AC776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34175" y="2115716"/>
            <a:ext cx="5276850" cy="2626567"/>
          </a:xfrm>
          <a:prstGeom prst="rect">
            <a:avLst/>
          </a:prstGeom>
        </p:spPr>
      </p:pic>
      <p:sp>
        <p:nvSpPr>
          <p:cNvPr id="6" name="TextBox 5">
            <a:extLst>
              <a:ext uri="{FF2B5EF4-FFF2-40B4-BE49-F238E27FC236}">
                <a16:creationId xmlns:a16="http://schemas.microsoft.com/office/drawing/2014/main" id="{A8BBD995-E227-4694-90F4-79290C08B258}"/>
              </a:ext>
            </a:extLst>
          </p:cNvPr>
          <p:cNvSpPr txBox="1"/>
          <p:nvPr/>
        </p:nvSpPr>
        <p:spPr>
          <a:xfrm>
            <a:off x="0" y="6624367"/>
            <a:ext cx="5276850" cy="230832"/>
          </a:xfrm>
          <a:prstGeom prst="rect">
            <a:avLst/>
          </a:prstGeom>
          <a:noFill/>
        </p:spPr>
        <p:txBody>
          <a:bodyPr wrap="square" rtlCol="0">
            <a:spAutoFit/>
          </a:bodyPr>
          <a:lstStyle/>
          <a:p>
            <a:r>
              <a:rPr lang="en-US" sz="900">
                <a:hlinkClick r:id="rId5" tooltip="https://ml-ops.org/"/>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1337283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1376" y="1037431"/>
            <a:ext cx="10783229" cy="4351338"/>
          </a:xfrm>
        </p:spPr>
        <p:txBody>
          <a:bodyPr/>
          <a:lstStyle/>
          <a:p>
            <a:pPr marL="342900" indent="-342900" algn="l">
              <a:buFont typeface="+mj-lt"/>
              <a:buAutoNum type="arabicPeriod"/>
            </a:pPr>
            <a:r>
              <a:rPr lang="en-US" sz="1500" b="1" i="0" dirty="0">
                <a:effectLst/>
                <a:latin typeface="Segoe UI Light" panose="020B0502040204020203" pitchFamily="34" charset="0"/>
                <a:cs typeface="Segoe UI Light" panose="020B0502040204020203" pitchFamily="34" charset="0"/>
              </a:rPr>
              <a:t>Testing:</a:t>
            </a:r>
            <a:r>
              <a:rPr lang="en-US" sz="1500" b="0" i="0" dirty="0">
                <a:effectLst/>
                <a:latin typeface="Segoe UI Light" panose="020B0502040204020203" pitchFamily="34" charset="0"/>
                <a:cs typeface="Segoe UI Light" panose="020B0502040204020203" pitchFamily="34" charset="0"/>
              </a:rPr>
              <a:t> Like in DevOps, a crucial part of software development and machine learning is not left out. </a:t>
            </a:r>
            <a:r>
              <a:rPr lang="en-US" sz="1500" b="0" i="0" dirty="0" err="1">
                <a:effectLst/>
                <a:latin typeface="Segoe UI Light" panose="020B0502040204020203" pitchFamily="34" charset="0"/>
                <a:cs typeface="Segoe UI Light" panose="020B0502040204020203" pitchFamily="34" charset="0"/>
              </a:rPr>
              <a:t>MLOps</a:t>
            </a:r>
            <a:r>
              <a:rPr lang="en-US" sz="1500" b="0" i="0" dirty="0">
                <a:effectLst/>
                <a:latin typeface="Segoe UI Light" panose="020B0502040204020203" pitchFamily="34" charset="0"/>
                <a:cs typeface="Segoe UI Light" panose="020B0502040204020203" pitchFamily="34" charset="0"/>
              </a:rPr>
              <a:t> provides a </a:t>
            </a:r>
            <a:r>
              <a:rPr lang="en-US" sz="1500" b="0" i="0" u="none" strike="noStrike" dirty="0">
                <a:effectLst/>
                <a:latin typeface="Segoe UI Light" panose="020B0502040204020203" pitchFamily="34" charset="0"/>
                <a:cs typeface="Segoe UI Light" panose="020B0502040204020203" pitchFamily="34" charset="0"/>
              </a:rPr>
              <a:t>structured testing technique</a:t>
            </a:r>
            <a:r>
              <a:rPr lang="en-US" sz="1500" b="0" i="0" dirty="0">
                <a:effectLst/>
                <a:latin typeface="Segoe UI Light" panose="020B0502040204020203" pitchFamily="34" charset="0"/>
                <a:cs typeface="Segoe UI Light" panose="020B0502040204020203" pitchFamily="34" charset="0"/>
              </a:rPr>
              <a:t> for machine learning systems based on the development pipeline's three essential components: data pipeline, ML model pipeline, and the application pipeline. The integration and usability of each feature are tested to ensure the reliability of the ML model.</a:t>
            </a:r>
          </a:p>
          <a:p>
            <a:pPr marL="342900" indent="-342900" algn="l">
              <a:buFont typeface="+mj-lt"/>
              <a:buAutoNum type="arabicPeriod"/>
            </a:pPr>
            <a:r>
              <a:rPr lang="en-US" sz="1500" b="1" i="0" dirty="0">
                <a:solidFill>
                  <a:srgbClr val="757575"/>
                </a:solidFill>
                <a:effectLst/>
                <a:latin typeface="Segoe UI Light" panose="020B0502040204020203" pitchFamily="34" charset="0"/>
                <a:cs typeface="Segoe UI Light" panose="020B0502040204020203" pitchFamily="34" charset="0"/>
              </a:rPr>
              <a:t>Monitoring:</a:t>
            </a:r>
            <a:r>
              <a:rPr lang="en-US" sz="1500" b="0" i="0" dirty="0">
                <a:solidFill>
                  <a:srgbClr val="757575"/>
                </a:solidFill>
                <a:effectLst/>
                <a:latin typeface="Segoe UI Light" panose="020B0502040204020203" pitchFamily="34" charset="0"/>
                <a:cs typeface="Segoe UI Light" panose="020B0502040204020203" pitchFamily="34" charset="0"/>
              </a:rPr>
              <a:t> Like testing, monitoring the ML model periodically when deployed is important and verified by this principle. To ensure that the model performs as expected, the dependency, data version, usage, and change made to the model are monitored. The model's desired behaviors should be pre-recorded and used as a benchmark which when the model underperforms or spikes irregularly, necessary actions are taken.</a:t>
            </a:r>
          </a:p>
          <a:p>
            <a:pPr marL="342900" indent="-342900" algn="l">
              <a:buFont typeface="+mj-lt"/>
              <a:buAutoNum type="arabicPeriod"/>
            </a:pPr>
            <a:r>
              <a:rPr lang="en-US" sz="1500" b="1" i="0" dirty="0">
                <a:solidFill>
                  <a:srgbClr val="757575"/>
                </a:solidFill>
                <a:effectLst/>
                <a:latin typeface="Segoe UI Light" panose="020B0502040204020203" pitchFamily="34" charset="0"/>
                <a:cs typeface="Segoe UI Light" panose="020B0502040204020203" pitchFamily="34" charset="0"/>
              </a:rPr>
              <a:t>Versioning:</a:t>
            </a:r>
            <a:r>
              <a:rPr lang="en-US" sz="1500" b="0" i="0" dirty="0">
                <a:solidFill>
                  <a:srgbClr val="757575"/>
                </a:solidFill>
                <a:effectLst/>
                <a:latin typeface="Segoe UI Light" panose="020B0502040204020203" pitchFamily="34" charset="0"/>
                <a:cs typeface="Segoe UI Light" panose="020B0502040204020203" pitchFamily="34" charset="0"/>
              </a:rPr>
              <a:t> Versioning ensures that every change made to the machine learning model's data sets and code base is tracked using a version control system. Considering that a significant number of events can bring about changes in data or cause an anomaly in a machine learning model, different versions of the model are tracked and saved by the version control tool. This makes it easy to revert to a previous version or know exactly where a bug is fixed when a problem arises.</a:t>
            </a:r>
          </a:p>
          <a:p>
            <a:pPr marL="342900" indent="-342900" algn="l">
              <a:buFont typeface="+mj-lt"/>
              <a:buAutoNum type="arabicPeriod"/>
            </a:pPr>
            <a:r>
              <a:rPr lang="en-US" sz="1500" b="1" i="0" dirty="0">
                <a:solidFill>
                  <a:srgbClr val="757575"/>
                </a:solidFill>
                <a:effectLst/>
                <a:latin typeface="Segoe UI Light" panose="020B0502040204020203" pitchFamily="34" charset="0"/>
                <a:cs typeface="Segoe UI Light" panose="020B0502040204020203" pitchFamily="34" charset="0"/>
              </a:rPr>
              <a:t>Continuous “Everything”:</a:t>
            </a:r>
            <a:r>
              <a:rPr lang="en-US" sz="1500" b="0" i="0" dirty="0">
                <a:solidFill>
                  <a:srgbClr val="757575"/>
                </a:solidFill>
                <a:effectLst/>
                <a:latin typeface="Segoe UI Light" panose="020B0502040204020203" pitchFamily="34" charset="0"/>
                <a:cs typeface="Segoe UI Light" panose="020B0502040204020203" pitchFamily="34" charset="0"/>
              </a:rPr>
              <a:t> One of the beauties of DevOps that is adopted in </a:t>
            </a:r>
            <a:r>
              <a:rPr lang="en-US" sz="1500" b="0" i="0" dirty="0" err="1">
                <a:solidFill>
                  <a:srgbClr val="757575"/>
                </a:solidFill>
                <a:effectLst/>
                <a:latin typeface="Segoe UI Light" panose="020B0502040204020203" pitchFamily="34" charset="0"/>
                <a:cs typeface="Segoe UI Light" panose="020B0502040204020203" pitchFamily="34" charset="0"/>
              </a:rPr>
              <a:t>MLOps</a:t>
            </a:r>
            <a:r>
              <a:rPr lang="en-US" sz="1500" b="0" i="0" dirty="0">
                <a:solidFill>
                  <a:srgbClr val="757575"/>
                </a:solidFill>
                <a:effectLst/>
                <a:latin typeface="Segoe UI Light" panose="020B0502040204020203" pitchFamily="34" charset="0"/>
                <a:cs typeface="Segoe UI Light" panose="020B0502040204020203" pitchFamily="34" charset="0"/>
              </a:rPr>
              <a:t> is the continuous workflow in the ML pipeline. Machine learning models are temporary and subject to change based on their use cases as soon as new data are available. </a:t>
            </a:r>
            <a:r>
              <a:rPr lang="en-US" sz="1500" b="0" i="0" dirty="0" err="1">
                <a:solidFill>
                  <a:srgbClr val="757575"/>
                </a:solidFill>
                <a:effectLst/>
                <a:latin typeface="Segoe UI Light" panose="020B0502040204020203" pitchFamily="34" charset="0"/>
                <a:cs typeface="Segoe UI Light" panose="020B0502040204020203" pitchFamily="34" charset="0"/>
              </a:rPr>
              <a:t>MLOps</a:t>
            </a:r>
            <a:r>
              <a:rPr lang="en-US" sz="1500" b="0" i="0" dirty="0">
                <a:solidFill>
                  <a:srgbClr val="757575"/>
                </a:solidFill>
                <a:effectLst/>
                <a:latin typeface="Segoe UI Light" panose="020B0502040204020203" pitchFamily="34" charset="0"/>
                <a:cs typeface="Segoe UI Light" panose="020B0502040204020203" pitchFamily="34" charset="0"/>
              </a:rPr>
              <a:t> allows for easy implementation of the ML engineering processes including continuous integration (CI), continuous delivery (CD), continuous testing (CT), and continuous monitoring (CM).</a:t>
            </a:r>
          </a:p>
          <a:p>
            <a:pPr marL="342900" indent="-342900" algn="l">
              <a:buFont typeface="+mj-lt"/>
              <a:buAutoNum type="arabicPeriod"/>
            </a:pPr>
            <a:r>
              <a:rPr lang="en-US" sz="1500" b="1" i="0" dirty="0">
                <a:solidFill>
                  <a:srgbClr val="757575"/>
                </a:solidFill>
                <a:effectLst/>
                <a:latin typeface="Segoe UI Light" panose="020B0502040204020203" pitchFamily="34" charset="0"/>
                <a:cs typeface="Segoe UI Light" panose="020B0502040204020203" pitchFamily="34" charset="0"/>
              </a:rPr>
              <a:t>Automation:</a:t>
            </a:r>
            <a:r>
              <a:rPr lang="en-US" sz="1500" b="0" i="0" dirty="0">
                <a:solidFill>
                  <a:srgbClr val="757575"/>
                </a:solidFill>
                <a:effectLst/>
                <a:latin typeface="Segoe UI Light" panose="020B0502040204020203" pitchFamily="34" charset="0"/>
                <a:cs typeface="Segoe UI Light" panose="020B0502040204020203" pitchFamily="34" charset="0"/>
              </a:rPr>
              <a:t> Automation should be prioritized to implement </a:t>
            </a:r>
            <a:r>
              <a:rPr lang="en-US" sz="1500" b="0" i="0" dirty="0" err="1">
                <a:solidFill>
                  <a:srgbClr val="757575"/>
                </a:solidFill>
                <a:effectLst/>
                <a:latin typeface="Segoe UI Light" panose="020B0502040204020203" pitchFamily="34" charset="0"/>
                <a:cs typeface="Segoe UI Light" panose="020B0502040204020203" pitchFamily="34" charset="0"/>
              </a:rPr>
              <a:t>MLOps</a:t>
            </a:r>
            <a:r>
              <a:rPr lang="en-US" sz="1500" b="0" i="0" dirty="0">
                <a:solidFill>
                  <a:srgbClr val="757575"/>
                </a:solidFill>
                <a:effectLst/>
                <a:latin typeface="Segoe UI Light" panose="020B0502040204020203" pitchFamily="34" charset="0"/>
                <a:cs typeface="Segoe UI Light" panose="020B0502040204020203" pitchFamily="34" charset="0"/>
              </a:rPr>
              <a:t> in your machine learning project successfully. The level of automation of your ML model determines your ML process's maturity, which in turn increases the speed at which machine learning models can be trained, developed, and deployed. This principle encourages an entirely automated ML workflow without a need for human interaction, with notable events used as triggers for each workflow process. Embracing automation with </a:t>
            </a:r>
            <a:r>
              <a:rPr lang="en-US" sz="1500" b="0" i="0" dirty="0" err="1">
                <a:solidFill>
                  <a:srgbClr val="757575"/>
                </a:solidFill>
                <a:effectLst/>
                <a:latin typeface="Segoe UI Light" panose="020B0502040204020203" pitchFamily="34" charset="0"/>
                <a:cs typeface="Segoe UI Light" panose="020B0502040204020203" pitchFamily="34" charset="0"/>
              </a:rPr>
              <a:t>MLOps</a:t>
            </a:r>
            <a:r>
              <a:rPr lang="en-US" sz="1500" b="0" i="0" dirty="0">
                <a:solidFill>
                  <a:srgbClr val="757575"/>
                </a:solidFill>
                <a:effectLst/>
                <a:latin typeface="Segoe UI Light" panose="020B0502040204020203" pitchFamily="34" charset="0"/>
                <a:cs typeface="Segoe UI Light" panose="020B0502040204020203" pitchFamily="34" charset="0"/>
              </a:rPr>
              <a:t> happens in three stages.</a:t>
            </a:r>
          </a:p>
        </p:txBody>
      </p:sp>
      <p:sp>
        <p:nvSpPr>
          <p:cNvPr id="12" name="Title 11"/>
          <p:cNvSpPr>
            <a:spLocks noGrp="1"/>
          </p:cNvSpPr>
          <p:nvPr>
            <p:ph type="title"/>
          </p:nvPr>
        </p:nvSpPr>
        <p:spPr/>
        <p:txBody>
          <a:bodyPr/>
          <a:lstStyle/>
          <a:p>
            <a:r>
              <a:rPr lang="en-US" dirty="0"/>
              <a:t>What is </a:t>
            </a:r>
            <a:r>
              <a:rPr lang="en-US" dirty="0" err="1"/>
              <a:t>MLOps</a:t>
            </a:r>
            <a:r>
              <a:rPr lang="en-US" dirty="0"/>
              <a:t>?</a:t>
            </a:r>
          </a:p>
        </p:txBody>
      </p:sp>
      <p:sp>
        <p:nvSpPr>
          <p:cNvPr id="3" name="Slide Number Placeholder 2">
            <a:extLst>
              <a:ext uri="{FF2B5EF4-FFF2-40B4-BE49-F238E27FC236}">
                <a16:creationId xmlns:a16="http://schemas.microsoft.com/office/drawing/2014/main" id="{72204967-442B-0D42-ABF1-3CA2BF38884B}"/>
              </a:ext>
            </a:extLst>
          </p:cNvPr>
          <p:cNvSpPr>
            <a:spLocks noGrp="1"/>
          </p:cNvSpPr>
          <p:nvPr>
            <p:ph type="sldNum" sz="quarter" idx="10"/>
          </p:nvPr>
        </p:nvSpPr>
        <p:spPr/>
        <p:txBody>
          <a:bodyPr/>
          <a:lstStyle/>
          <a:p>
            <a:fld id="{0EE23A24-5E29-4F5A-B780-9568AE9A51DD}" type="slidenum">
              <a:rPr lang="en-US" smtClean="0"/>
              <a:pPr/>
              <a:t>4</a:t>
            </a:fld>
            <a:endParaRPr lang="en-US"/>
          </a:p>
        </p:txBody>
      </p:sp>
    </p:spTree>
    <p:extLst>
      <p:ext uri="{BB962C8B-B14F-4D97-AF65-F5344CB8AC3E}">
        <p14:creationId xmlns:p14="http://schemas.microsoft.com/office/powerpoint/2010/main" val="204348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385" y="1003300"/>
            <a:ext cx="10783229" cy="4351338"/>
          </a:xfrm>
        </p:spPr>
        <p:txBody>
          <a:bodyPr/>
          <a:lstStyle/>
          <a:p>
            <a:pPr algn="l"/>
            <a:r>
              <a:rPr lang="en-US" sz="1600" b="1" i="0" dirty="0">
                <a:solidFill>
                  <a:srgbClr val="585858"/>
                </a:solidFill>
                <a:effectLst/>
                <a:latin typeface="Segoe UI Light" panose="020B0502040204020203" pitchFamily="34" charset="0"/>
                <a:cs typeface="Segoe UI Light" panose="020B0502040204020203" pitchFamily="34" charset="0"/>
              </a:rPr>
              <a:t>Collaboration</a:t>
            </a:r>
            <a:endParaRPr lang="en-US" sz="1600" b="0" i="0" dirty="0">
              <a:solidFill>
                <a:srgbClr val="585858"/>
              </a:solidFill>
              <a:effectLst/>
              <a:latin typeface="Segoe UI Light" panose="020B0502040204020203" pitchFamily="34" charset="0"/>
              <a:cs typeface="Segoe UI Light" panose="020B0502040204020203" pitchFamily="34" charset="0"/>
            </a:endParaRPr>
          </a:p>
          <a:p>
            <a:pPr algn="l"/>
            <a:r>
              <a:rPr lang="en-US" sz="1600" b="0" i="0" dirty="0">
                <a:solidFill>
                  <a:srgbClr val="585858"/>
                </a:solidFill>
                <a:effectLst/>
                <a:latin typeface="Segoe UI Light" panose="020B0502040204020203" pitchFamily="34" charset="0"/>
                <a:cs typeface="Segoe UI Light" panose="020B0502040204020203" pitchFamily="34" charset="0"/>
              </a:rPr>
              <a:t>When we look at the traditional setting of all teams working on an ML project, the software development, data science, and IT operations teams, we see an uncorrelated and isolated group of individuals with different expertise. </a:t>
            </a:r>
            <a:r>
              <a:rPr lang="en-US" sz="1600" b="0" i="0" dirty="0" err="1">
                <a:solidFill>
                  <a:srgbClr val="585858"/>
                </a:solidFill>
                <a:effectLst/>
                <a:latin typeface="Segoe UI Light" panose="020B0502040204020203" pitchFamily="34" charset="0"/>
                <a:cs typeface="Segoe UI Light" panose="020B0502040204020203" pitchFamily="34" charset="0"/>
              </a:rPr>
              <a:t>MLOps</a:t>
            </a:r>
            <a:r>
              <a:rPr lang="en-US" sz="1600" b="0" i="0" dirty="0">
                <a:solidFill>
                  <a:srgbClr val="585858"/>
                </a:solidFill>
                <a:effectLst/>
                <a:latin typeface="Segoe UI Light" panose="020B0502040204020203" pitchFamily="34" charset="0"/>
                <a:cs typeface="Segoe UI Light" panose="020B0502040204020203" pitchFamily="34" charset="0"/>
              </a:rPr>
              <a:t> </a:t>
            </a:r>
            <a:r>
              <a:rPr lang="en-US" sz="1600" b="0" i="0" dirty="0" err="1">
                <a:solidFill>
                  <a:srgbClr val="585858"/>
                </a:solidFill>
                <a:effectLst/>
                <a:latin typeface="Segoe UI Light" panose="020B0502040204020203" pitchFamily="34" charset="0"/>
                <a:cs typeface="Segoe UI Light" panose="020B0502040204020203" pitchFamily="34" charset="0"/>
              </a:rPr>
              <a:t>bings</a:t>
            </a:r>
            <a:r>
              <a:rPr lang="en-US" sz="1600" b="0" i="0" dirty="0">
                <a:solidFill>
                  <a:srgbClr val="585858"/>
                </a:solidFill>
                <a:effectLst/>
                <a:latin typeface="Segoe UI Light" panose="020B0502040204020203" pitchFamily="34" charset="0"/>
                <a:cs typeface="Segoe UI Light" panose="020B0502040204020203" pitchFamily="34" charset="0"/>
              </a:rPr>
              <a:t> a more collaborative process that makes all teams work hand-in-hand to combine their expertise in building more efficient, fast, and scalable machine learning models that leverage all fields.</a:t>
            </a:r>
          </a:p>
          <a:p>
            <a:pPr algn="l"/>
            <a:r>
              <a:rPr lang="en-US" sz="1600" b="1" i="0" dirty="0">
                <a:solidFill>
                  <a:srgbClr val="585858"/>
                </a:solidFill>
                <a:effectLst/>
                <a:latin typeface="Segoe UI Light" panose="020B0502040204020203" pitchFamily="34" charset="0"/>
                <a:cs typeface="Segoe UI Light" panose="020B0502040204020203" pitchFamily="34" charset="0"/>
              </a:rPr>
              <a:t>Automation</a:t>
            </a:r>
            <a:endParaRPr lang="en-US" sz="1600" b="0" i="0" dirty="0">
              <a:solidFill>
                <a:srgbClr val="585858"/>
              </a:solidFill>
              <a:effectLst/>
              <a:latin typeface="Segoe UI Light" panose="020B0502040204020203" pitchFamily="34" charset="0"/>
              <a:cs typeface="Segoe UI Light" panose="020B0502040204020203" pitchFamily="34" charset="0"/>
            </a:endParaRPr>
          </a:p>
          <a:p>
            <a:pPr algn="l"/>
            <a:r>
              <a:rPr lang="en-US" sz="1600" b="0" i="0" dirty="0">
                <a:solidFill>
                  <a:srgbClr val="585858"/>
                </a:solidFill>
                <a:effectLst/>
                <a:latin typeface="Segoe UI Light" panose="020B0502040204020203" pitchFamily="34" charset="0"/>
                <a:cs typeface="Segoe UI Light" panose="020B0502040204020203" pitchFamily="34" charset="0"/>
              </a:rPr>
              <a:t>The benefits of automation in software and machine learning development are very crucial to achieve desired business results. Rather than wasting time repeating the same processes involved in the ML-powered software's lifecycle, automation also helps various teams focus on more critical business issues to drive more fast and reliable business solutions.</a:t>
            </a:r>
          </a:p>
          <a:p>
            <a:pPr algn="l"/>
            <a:r>
              <a:rPr lang="en-US" sz="1600" b="1" i="0" dirty="0">
                <a:solidFill>
                  <a:srgbClr val="585858"/>
                </a:solidFill>
                <a:effectLst/>
                <a:latin typeface="Segoe UI Light" panose="020B0502040204020203" pitchFamily="34" charset="0"/>
                <a:cs typeface="Segoe UI Light" panose="020B0502040204020203" pitchFamily="34" charset="0"/>
              </a:rPr>
              <a:t>Rapid Innovation</a:t>
            </a:r>
            <a:endParaRPr lang="en-US" sz="1600" b="0" i="0" dirty="0">
              <a:solidFill>
                <a:srgbClr val="585858"/>
              </a:solidFill>
              <a:effectLst/>
              <a:latin typeface="Segoe UI Light" panose="020B0502040204020203" pitchFamily="34" charset="0"/>
              <a:cs typeface="Segoe UI Light" panose="020B0502040204020203" pitchFamily="34" charset="0"/>
            </a:endParaRPr>
          </a:p>
          <a:p>
            <a:pPr algn="l"/>
            <a:r>
              <a:rPr lang="en-US" sz="1600" b="0" i="0" dirty="0">
                <a:solidFill>
                  <a:srgbClr val="585858"/>
                </a:solidFill>
                <a:effectLst/>
                <a:latin typeface="Segoe UI Light" panose="020B0502040204020203" pitchFamily="34" charset="0"/>
                <a:cs typeface="Segoe UI Light" panose="020B0502040204020203" pitchFamily="34" charset="0"/>
              </a:rPr>
              <a:t>Improved collaboration and automation in machine learning by </a:t>
            </a:r>
            <a:r>
              <a:rPr lang="en-US" sz="1600" b="0" i="0" dirty="0" err="1">
                <a:solidFill>
                  <a:srgbClr val="585858"/>
                </a:solidFill>
                <a:effectLst/>
                <a:latin typeface="Segoe UI Light" panose="020B0502040204020203" pitchFamily="34" charset="0"/>
                <a:cs typeface="Segoe UI Light" panose="020B0502040204020203" pitchFamily="34" charset="0"/>
              </a:rPr>
              <a:t>MLOps</a:t>
            </a:r>
            <a:r>
              <a:rPr lang="en-US" sz="1600" b="0" i="0" dirty="0">
                <a:solidFill>
                  <a:srgbClr val="585858"/>
                </a:solidFill>
                <a:effectLst/>
                <a:latin typeface="Segoe UI Light" panose="020B0502040204020203" pitchFamily="34" charset="0"/>
                <a:cs typeface="Segoe UI Light" panose="020B0502040204020203" pitchFamily="34" charset="0"/>
              </a:rPr>
              <a:t> fosters rapid innovation and development of new feature-rich machine learning solutions.</a:t>
            </a:r>
          </a:p>
          <a:p>
            <a:pPr algn="l"/>
            <a:r>
              <a:rPr lang="en-US" sz="1600" b="1" i="0" dirty="0">
                <a:solidFill>
                  <a:srgbClr val="585858"/>
                </a:solidFill>
                <a:effectLst/>
                <a:latin typeface="Segoe UI Light" panose="020B0502040204020203" pitchFamily="34" charset="0"/>
                <a:cs typeface="Segoe UI Light" panose="020B0502040204020203" pitchFamily="34" charset="0"/>
              </a:rPr>
              <a:t>Easy Deployment</a:t>
            </a:r>
            <a:endParaRPr lang="en-US" sz="1600" b="0" i="0" dirty="0">
              <a:solidFill>
                <a:srgbClr val="585858"/>
              </a:solidFill>
              <a:effectLst/>
              <a:latin typeface="Segoe UI Light" panose="020B0502040204020203" pitchFamily="34" charset="0"/>
              <a:cs typeface="Segoe UI Light" panose="020B0502040204020203" pitchFamily="34" charset="0"/>
            </a:endParaRPr>
          </a:p>
          <a:p>
            <a:pPr algn="l"/>
            <a:r>
              <a:rPr lang="en-US" sz="1600" b="0" i="0" dirty="0" err="1">
                <a:solidFill>
                  <a:srgbClr val="585858"/>
                </a:solidFill>
                <a:effectLst/>
                <a:latin typeface="Segoe UI Light" panose="020B0502040204020203" pitchFamily="34" charset="0"/>
                <a:cs typeface="Segoe UI Light" panose="020B0502040204020203" pitchFamily="34" charset="0"/>
              </a:rPr>
              <a:t>MLOps</a:t>
            </a:r>
            <a:r>
              <a:rPr lang="en-US" sz="1600" b="0" i="0" dirty="0">
                <a:solidFill>
                  <a:srgbClr val="585858"/>
                </a:solidFill>
                <a:effectLst/>
                <a:latin typeface="Segoe UI Light" panose="020B0502040204020203" pitchFamily="34" charset="0"/>
                <a:cs typeface="Segoe UI Light" panose="020B0502040204020203" pitchFamily="34" charset="0"/>
              </a:rPr>
              <a:t> makes it easy to deploy a machine learning algorithm through a streamlined process like that in DevOps. It improves the continuous integration, deployment, and delivery of machine learning models.</a:t>
            </a:r>
          </a:p>
          <a:p>
            <a:pPr algn="l"/>
            <a:r>
              <a:rPr lang="en-US" sz="1600" b="1" i="0" dirty="0">
                <a:solidFill>
                  <a:srgbClr val="585858"/>
                </a:solidFill>
                <a:effectLst/>
                <a:latin typeface="Segoe UI Light" panose="020B0502040204020203" pitchFamily="34" charset="0"/>
                <a:cs typeface="Segoe UI Light" panose="020B0502040204020203" pitchFamily="34" charset="0"/>
              </a:rPr>
              <a:t>Effective Lifecycle Management</a:t>
            </a:r>
            <a:endParaRPr lang="en-US" sz="1600" b="0" i="0" dirty="0">
              <a:solidFill>
                <a:srgbClr val="585858"/>
              </a:solidFill>
              <a:effectLst/>
              <a:latin typeface="Segoe UI Light" panose="020B0502040204020203" pitchFamily="34" charset="0"/>
              <a:cs typeface="Segoe UI Light" panose="020B0502040204020203" pitchFamily="34" charset="0"/>
            </a:endParaRPr>
          </a:p>
          <a:p>
            <a:pPr algn="l"/>
            <a:r>
              <a:rPr lang="en-US" sz="1600" b="0" i="0" dirty="0" err="1">
                <a:solidFill>
                  <a:srgbClr val="585858"/>
                </a:solidFill>
                <a:effectLst/>
                <a:latin typeface="Segoe UI Light" panose="020B0502040204020203" pitchFamily="34" charset="0"/>
                <a:cs typeface="Segoe UI Light" panose="020B0502040204020203" pitchFamily="34" charset="0"/>
              </a:rPr>
              <a:t>MLOps</a:t>
            </a:r>
            <a:r>
              <a:rPr lang="en-US" sz="1600" b="0" i="0" dirty="0">
                <a:solidFill>
                  <a:srgbClr val="585858"/>
                </a:solidFill>
                <a:effectLst/>
                <a:latin typeface="Segoe UI Light" panose="020B0502040204020203" pitchFamily="34" charset="0"/>
                <a:cs typeface="Segoe UI Light" panose="020B0502040204020203" pitchFamily="34" charset="0"/>
              </a:rPr>
              <a:t> ultimately improves all production teams' efficiency and the entire machine learning project development workflow right from design to deployment.</a:t>
            </a:r>
          </a:p>
        </p:txBody>
      </p:sp>
      <p:sp>
        <p:nvSpPr>
          <p:cNvPr id="12" name="Title 11"/>
          <p:cNvSpPr>
            <a:spLocks noGrp="1"/>
          </p:cNvSpPr>
          <p:nvPr>
            <p:ph type="title"/>
          </p:nvPr>
        </p:nvSpPr>
        <p:spPr/>
        <p:txBody>
          <a:bodyPr/>
          <a:lstStyle/>
          <a:p>
            <a:r>
              <a:rPr lang="en-US" dirty="0"/>
              <a:t>Why consider an </a:t>
            </a:r>
            <a:r>
              <a:rPr lang="en-US" dirty="0" err="1"/>
              <a:t>MLOps</a:t>
            </a:r>
            <a:r>
              <a:rPr lang="en-US" dirty="0"/>
              <a:t> approach</a:t>
            </a:r>
          </a:p>
        </p:txBody>
      </p:sp>
      <p:sp>
        <p:nvSpPr>
          <p:cNvPr id="3" name="Slide Number Placeholder 2">
            <a:extLst>
              <a:ext uri="{FF2B5EF4-FFF2-40B4-BE49-F238E27FC236}">
                <a16:creationId xmlns:a16="http://schemas.microsoft.com/office/drawing/2014/main" id="{72204967-442B-0D42-ABF1-3CA2BF38884B}"/>
              </a:ext>
            </a:extLst>
          </p:cNvPr>
          <p:cNvSpPr>
            <a:spLocks noGrp="1"/>
          </p:cNvSpPr>
          <p:nvPr>
            <p:ph type="sldNum" sz="quarter" idx="10"/>
          </p:nvPr>
        </p:nvSpPr>
        <p:spPr/>
        <p:txBody>
          <a:bodyPr/>
          <a:lstStyle/>
          <a:p>
            <a:fld id="{0EE23A24-5E29-4F5A-B780-9568AE9A51DD}" type="slidenum">
              <a:rPr lang="en-US" smtClean="0"/>
              <a:pPr/>
              <a:t>5</a:t>
            </a:fld>
            <a:endParaRPr lang="en-US"/>
          </a:p>
        </p:txBody>
      </p:sp>
    </p:spTree>
    <p:extLst>
      <p:ext uri="{BB962C8B-B14F-4D97-AF65-F5344CB8AC3E}">
        <p14:creationId xmlns:p14="http://schemas.microsoft.com/office/powerpoint/2010/main" val="8924295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Azure </a:t>
            </a:r>
            <a:r>
              <a:rPr lang="en-US" sz="3600" dirty="0" err="1"/>
              <a:t>MLOps</a:t>
            </a:r>
            <a:r>
              <a:rPr lang="en-US" sz="3600" dirty="0"/>
              <a:t> Reference Architecture</a:t>
            </a:r>
            <a:endParaRPr lang="en-US" sz="2000" dirty="0"/>
          </a:p>
        </p:txBody>
      </p:sp>
      <p:sp>
        <p:nvSpPr>
          <p:cNvPr id="3" name="Slide Number Placeholder 2">
            <a:extLst>
              <a:ext uri="{FF2B5EF4-FFF2-40B4-BE49-F238E27FC236}">
                <a16:creationId xmlns:a16="http://schemas.microsoft.com/office/drawing/2014/main" id="{7B0B71ED-166C-4144-B08F-5BD6D61583AC}"/>
              </a:ext>
            </a:extLst>
          </p:cNvPr>
          <p:cNvSpPr>
            <a:spLocks noGrp="1"/>
          </p:cNvSpPr>
          <p:nvPr>
            <p:ph type="sldNum" sz="quarter" idx="10"/>
          </p:nvPr>
        </p:nvSpPr>
        <p:spPr/>
        <p:txBody>
          <a:bodyPr/>
          <a:lstStyle/>
          <a:p>
            <a:fld id="{0EE23A24-5E29-4F5A-B780-9568AE9A51DD}" type="slidenum">
              <a:rPr lang="en-US" smtClean="0"/>
              <a:pPr/>
              <a:t>6</a:t>
            </a:fld>
            <a:endParaRPr lang="en-US"/>
          </a:p>
        </p:txBody>
      </p:sp>
      <p:pic>
        <p:nvPicPr>
          <p:cNvPr id="1026" name="Picture 2" descr="Diagram of the MLOps architecture">
            <a:extLst>
              <a:ext uri="{FF2B5EF4-FFF2-40B4-BE49-F238E27FC236}">
                <a16:creationId xmlns:a16="http://schemas.microsoft.com/office/drawing/2014/main" id="{BF25ED7F-7190-4052-8CC5-C2F86E1E8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380" y="889891"/>
            <a:ext cx="7313068" cy="526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923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4385" y="883232"/>
            <a:ext cx="7423615" cy="4351338"/>
          </a:xfrm>
        </p:spPr>
        <p:txBody>
          <a:bodyPr/>
          <a:lstStyle/>
          <a:p>
            <a:pPr marL="285750" indent="-285750" algn="l">
              <a:buFont typeface="Arial" panose="020B0604020202020204" pitchFamily="34" charset="0"/>
              <a:buChar char="•"/>
            </a:pPr>
            <a:r>
              <a:rPr lang="en-US" sz="1800" b="0" i="0" dirty="0">
                <a:solidFill>
                  <a:srgbClr val="585858"/>
                </a:solidFill>
                <a:effectLst/>
                <a:latin typeface="Segoe UI Light" panose="020B0502040204020203" pitchFamily="34" charset="0"/>
                <a:cs typeface="Segoe UI Light" panose="020B0502040204020203" pitchFamily="34" charset="0"/>
              </a:rPr>
              <a:t>Much of these pipelines require AAD </a:t>
            </a:r>
            <a:r>
              <a:rPr lang="en-US" sz="1800" b="1" i="0" dirty="0">
                <a:solidFill>
                  <a:srgbClr val="585858"/>
                </a:solidFill>
                <a:effectLst/>
                <a:latin typeface="Segoe UI Light" panose="020B0502040204020203" pitchFamily="34" charset="0"/>
                <a:cs typeface="Segoe UI Light" panose="020B0502040204020203" pitchFamily="34" charset="0"/>
              </a:rPr>
              <a:t>owner</a:t>
            </a:r>
            <a:r>
              <a:rPr lang="en-US" sz="1800" b="0" i="0" dirty="0">
                <a:solidFill>
                  <a:srgbClr val="585858"/>
                </a:solidFill>
                <a:effectLst/>
                <a:latin typeface="Segoe UI Light" panose="020B0502040204020203" pitchFamily="34" charset="0"/>
                <a:cs typeface="Segoe UI Light" panose="020B0502040204020203" pitchFamily="34" charset="0"/>
              </a:rPr>
              <a:t> privileges, especially as we perform ARM template service connections in ADO for both ARM and AML</a:t>
            </a:r>
          </a:p>
          <a:p>
            <a:pPr marL="285750" indent="-285750" algn="l">
              <a:buFont typeface="Arial" panose="020B0604020202020204" pitchFamily="34" charset="0"/>
              <a:buChar char="•"/>
            </a:pPr>
            <a:r>
              <a:rPr lang="en-US" sz="1800" dirty="0">
                <a:solidFill>
                  <a:srgbClr val="585858"/>
                </a:solidFill>
                <a:latin typeface="Segoe UI Light" panose="020B0502040204020203" pitchFamily="34" charset="0"/>
                <a:cs typeface="Segoe UI Light" panose="020B0502040204020203" pitchFamily="34" charset="0"/>
              </a:rPr>
              <a:t>If you are running the pipeline in a new ADO subscription, or you are operating in the free tier Parallel Job agents have been restricted due to their elicit use, you may need to purchase</a:t>
            </a:r>
            <a:r>
              <a:rPr lang="en-US" sz="1800" b="0" i="0" dirty="0">
                <a:solidFill>
                  <a:srgbClr val="000000"/>
                </a:solidFill>
                <a:effectLst/>
                <a:latin typeface="Segoe UI" panose="020B0502040204020203" pitchFamily="34" charset="0"/>
              </a:rPr>
              <a:t> </a:t>
            </a:r>
            <a:r>
              <a:rPr lang="en-US" sz="1800" b="1" i="0" dirty="0">
                <a:solidFill>
                  <a:srgbClr val="000000"/>
                </a:solidFill>
                <a:effectLst/>
                <a:latin typeface="Segoe UI Light" panose="020B0502040204020203" pitchFamily="34" charset="0"/>
                <a:cs typeface="Segoe UI Light" panose="020B0502040204020203" pitchFamily="34" charset="0"/>
              </a:rPr>
              <a:t>self-hosted parallel jobs </a:t>
            </a:r>
            <a:r>
              <a:rPr lang="en-US" sz="1800" i="0" dirty="0">
                <a:solidFill>
                  <a:srgbClr val="000000"/>
                </a:solidFill>
                <a:effectLst/>
                <a:latin typeface="Segoe UI Light" panose="020B0502040204020203" pitchFamily="34" charset="0"/>
                <a:cs typeface="Segoe UI Light" panose="020B0502040204020203" pitchFamily="34" charset="0"/>
              </a:rPr>
              <a:t>in order to execute the pipelines.</a:t>
            </a:r>
          </a:p>
          <a:p>
            <a:pPr marL="285750" indent="-285750" algn="l">
              <a:buFont typeface="Arial" panose="020B0604020202020204" pitchFamily="34" charset="0"/>
              <a:buChar char="•"/>
            </a:pPr>
            <a:r>
              <a:rPr lang="en-US" sz="1800" b="0" i="0" dirty="0">
                <a:solidFill>
                  <a:srgbClr val="171717"/>
                </a:solidFill>
                <a:effectLst/>
                <a:latin typeface="Segoe UI Light" panose="020B0502040204020203" pitchFamily="34" charset="0"/>
                <a:cs typeface="Segoe UI Light" panose="020B0502040204020203" pitchFamily="34" charset="0"/>
              </a:rPr>
              <a:t>If you have an Azure Policy that restricts the creation of Public IP addresses, then AKS cluster creation will fail. AKS requires a Public IP for </a:t>
            </a:r>
            <a:r>
              <a:rPr lang="en-US" sz="1800" b="0" i="0" u="none" strike="noStrike" dirty="0">
                <a:solidFill>
                  <a:srgbClr val="171717"/>
                </a:solidFill>
                <a:effectLst/>
                <a:latin typeface="Segoe UI Light" panose="020B0502040204020203" pitchFamily="34" charset="0"/>
                <a:cs typeface="Segoe UI Light" panose="020B0502040204020203" pitchFamily="34" charset="0"/>
              </a:rPr>
              <a:t>egress traffic</a:t>
            </a:r>
            <a:r>
              <a:rPr lang="en-US" sz="1800" b="0" i="0" dirty="0">
                <a:solidFill>
                  <a:srgbClr val="171717"/>
                </a:solidFill>
                <a:effectLst/>
                <a:latin typeface="Segoe UI Light" panose="020B0502040204020203" pitchFamily="34" charset="0"/>
                <a:cs typeface="Segoe UI Light" panose="020B0502040204020203" pitchFamily="34" charset="0"/>
              </a:rPr>
              <a:t>. The egress traffic article also provides guidance to lock down egress traffic from the cluster through the Public IP, except for a few fully qualified domain names. There are 2 ways to enable a Public IP:</a:t>
            </a:r>
          </a:p>
          <a:p>
            <a:pPr marL="971550" lvl="1" indent="-2857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cluster can use the Public IP created by default with the BLB or SLB, Or</a:t>
            </a:r>
          </a:p>
          <a:p>
            <a:pPr marL="971550" lvl="1" indent="-2857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The cluster can be created without a Public IP and then a Public IP is configured with a firewall with a user defined route. For more information, see </a:t>
            </a:r>
            <a:r>
              <a:rPr lang="en-US" b="0" i="0" u="none" strike="noStrike" dirty="0">
                <a:solidFill>
                  <a:srgbClr val="171717"/>
                </a:solidFill>
                <a:effectLst/>
                <a:latin typeface="Segoe UI Light" panose="020B0502040204020203" pitchFamily="34" charset="0"/>
                <a:cs typeface="Segoe UI Light" panose="020B0502040204020203" pitchFamily="34" charset="0"/>
              </a:rPr>
              <a:t>Customize cluster egress with a user-defined-route</a:t>
            </a:r>
            <a:r>
              <a:rPr lang="en-US" b="0" i="0" dirty="0">
                <a:solidFill>
                  <a:srgbClr val="171717"/>
                </a:solidFill>
                <a:effectLst/>
                <a:latin typeface="Segoe UI Light" panose="020B0502040204020203" pitchFamily="34" charset="0"/>
                <a:cs typeface="Segoe UI Light" panose="020B0502040204020203" pitchFamily="34" charset="0"/>
              </a:rPr>
              <a:t>.</a:t>
            </a:r>
          </a:p>
          <a:p>
            <a:pPr marL="285750" indent="-285750" algn="l">
              <a:buFont typeface="Arial" panose="020B0604020202020204" pitchFamily="34" charset="0"/>
              <a:buChar char="•"/>
            </a:pPr>
            <a:endParaRPr lang="en-US" i="0" dirty="0">
              <a:solidFill>
                <a:srgbClr val="000000"/>
              </a:solidFill>
              <a:effectLst/>
              <a:latin typeface="Segoe UI Light" panose="020B0502040204020203" pitchFamily="34" charset="0"/>
              <a:cs typeface="Segoe UI Light" panose="020B0502040204020203" pitchFamily="34" charset="0"/>
            </a:endParaRPr>
          </a:p>
          <a:p>
            <a:pPr algn="l"/>
            <a:endParaRPr lang="en-US" i="0" dirty="0">
              <a:solidFill>
                <a:srgbClr val="585858"/>
              </a:solidFill>
              <a:effectLst/>
              <a:latin typeface="Segoe UI Light" panose="020B0502040204020203" pitchFamily="34" charset="0"/>
              <a:cs typeface="Segoe UI Light" panose="020B0502040204020203" pitchFamily="34" charset="0"/>
            </a:endParaRPr>
          </a:p>
          <a:p>
            <a:pPr marL="285750" indent="-285750" algn="l">
              <a:buFont typeface="Arial" panose="020B0604020202020204" pitchFamily="34" charset="0"/>
              <a:buChar char="•"/>
            </a:pPr>
            <a:endParaRPr lang="en-US" sz="1600" b="0" i="0" dirty="0">
              <a:solidFill>
                <a:srgbClr val="585858"/>
              </a:solidFill>
              <a:effectLst/>
              <a:latin typeface="Segoe UI Light" panose="020B0502040204020203" pitchFamily="34" charset="0"/>
              <a:cs typeface="Segoe UI Light" panose="020B0502040204020203" pitchFamily="34" charset="0"/>
            </a:endParaRPr>
          </a:p>
          <a:p>
            <a:pPr marL="285750" indent="-285750" algn="l">
              <a:buFont typeface="Arial" panose="020B0604020202020204" pitchFamily="34" charset="0"/>
              <a:buChar char="•"/>
            </a:pPr>
            <a:endParaRPr lang="en-US" sz="1600" b="0" i="0" dirty="0">
              <a:solidFill>
                <a:srgbClr val="585858"/>
              </a:solidFill>
              <a:effectLst/>
              <a:latin typeface="Segoe UI Light" panose="020B0502040204020203" pitchFamily="34" charset="0"/>
              <a:cs typeface="Segoe UI Light" panose="020B0502040204020203" pitchFamily="34" charset="0"/>
            </a:endParaRPr>
          </a:p>
        </p:txBody>
      </p:sp>
      <p:sp>
        <p:nvSpPr>
          <p:cNvPr id="12" name="Title 11"/>
          <p:cNvSpPr>
            <a:spLocks noGrp="1"/>
          </p:cNvSpPr>
          <p:nvPr>
            <p:ph type="title"/>
          </p:nvPr>
        </p:nvSpPr>
        <p:spPr>
          <a:xfrm>
            <a:off x="691376" y="390719"/>
            <a:ext cx="10783229" cy="612581"/>
          </a:xfrm>
        </p:spPr>
        <p:txBody>
          <a:bodyPr/>
          <a:lstStyle/>
          <a:p>
            <a:r>
              <a:rPr lang="en-US" dirty="0"/>
              <a:t>Potential Blockers</a:t>
            </a:r>
          </a:p>
        </p:txBody>
      </p:sp>
      <p:sp>
        <p:nvSpPr>
          <p:cNvPr id="3" name="Slide Number Placeholder 2">
            <a:extLst>
              <a:ext uri="{FF2B5EF4-FFF2-40B4-BE49-F238E27FC236}">
                <a16:creationId xmlns:a16="http://schemas.microsoft.com/office/drawing/2014/main" id="{72204967-442B-0D42-ABF1-3CA2BF38884B}"/>
              </a:ext>
            </a:extLst>
          </p:cNvPr>
          <p:cNvSpPr>
            <a:spLocks noGrp="1"/>
          </p:cNvSpPr>
          <p:nvPr>
            <p:ph type="sldNum" sz="quarter" idx="10"/>
          </p:nvPr>
        </p:nvSpPr>
        <p:spPr/>
        <p:txBody>
          <a:bodyPr/>
          <a:lstStyle/>
          <a:p>
            <a:fld id="{0EE23A24-5E29-4F5A-B780-9568AE9A51DD}" type="slidenum">
              <a:rPr lang="en-US" smtClean="0"/>
              <a:pPr/>
              <a:t>7</a:t>
            </a:fld>
            <a:endParaRPr lang="en-US"/>
          </a:p>
        </p:txBody>
      </p:sp>
      <p:pic>
        <p:nvPicPr>
          <p:cNvPr id="5" name="Graphic 4" descr="Stop with solid fill">
            <a:extLst>
              <a:ext uri="{FF2B5EF4-FFF2-40B4-BE49-F238E27FC236}">
                <a16:creationId xmlns:a16="http://schemas.microsoft.com/office/drawing/2014/main" id="{6B22C035-8B14-493A-AB8D-6F187A994D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1314" y="2460171"/>
            <a:ext cx="1937657" cy="1937657"/>
          </a:xfrm>
          <a:prstGeom prst="rect">
            <a:avLst/>
          </a:prstGeom>
        </p:spPr>
      </p:pic>
    </p:spTree>
    <p:extLst>
      <p:ext uri="{BB962C8B-B14F-4D97-AF65-F5344CB8AC3E}">
        <p14:creationId xmlns:p14="http://schemas.microsoft.com/office/powerpoint/2010/main" val="92135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76" y="390719"/>
            <a:ext cx="10783229" cy="791082"/>
          </a:xfrm>
        </p:spPr>
        <p:txBody>
          <a:bodyPr/>
          <a:lstStyle/>
          <a:p>
            <a:r>
              <a:rPr lang="en-US" dirty="0"/>
              <a:t>Zooming into the </a:t>
            </a:r>
            <a:r>
              <a:rPr lang="en-US" dirty="0" err="1"/>
              <a:t>IaC</a:t>
            </a:r>
            <a:r>
              <a:rPr lang="en-US" dirty="0"/>
              <a:t>-Provision-Resources pipeline</a:t>
            </a:r>
          </a:p>
        </p:txBody>
      </p:sp>
      <p:sp>
        <p:nvSpPr>
          <p:cNvPr id="3" name="Slide Number Placeholder 2">
            <a:extLst>
              <a:ext uri="{FF2B5EF4-FFF2-40B4-BE49-F238E27FC236}">
                <a16:creationId xmlns:a16="http://schemas.microsoft.com/office/drawing/2014/main" id="{FC7EF3BC-93C4-EA4E-BE57-1086C491CB5C}"/>
              </a:ext>
            </a:extLst>
          </p:cNvPr>
          <p:cNvSpPr>
            <a:spLocks noGrp="1"/>
          </p:cNvSpPr>
          <p:nvPr>
            <p:ph type="sldNum" sz="quarter" idx="10"/>
          </p:nvPr>
        </p:nvSpPr>
        <p:spPr/>
        <p:txBody>
          <a:bodyPr/>
          <a:lstStyle/>
          <a:p>
            <a:fld id="{0EE23A24-5E29-4F5A-B780-9568AE9A51DD}" type="slidenum">
              <a:rPr lang="en-US" smtClean="0"/>
              <a:pPr/>
              <a:t>8</a:t>
            </a:fld>
            <a:endParaRPr lang="en-US"/>
          </a:p>
        </p:txBody>
      </p:sp>
      <p:sp>
        <p:nvSpPr>
          <p:cNvPr id="4" name="Rectangle 1">
            <a:extLst>
              <a:ext uri="{FF2B5EF4-FFF2-40B4-BE49-F238E27FC236}">
                <a16:creationId xmlns:a16="http://schemas.microsoft.com/office/drawing/2014/main" id="{E6C1A75E-64F5-40F7-8BE3-44BFBD77D1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163880F-BE68-4999-88F6-94D3E5E453A8}"/>
              </a:ext>
            </a:extLst>
          </p:cNvPr>
          <p:cNvPicPr>
            <a:picLocks noChangeAspect="1"/>
          </p:cNvPicPr>
          <p:nvPr/>
        </p:nvPicPr>
        <p:blipFill>
          <a:blip r:embed="rId2"/>
          <a:stretch>
            <a:fillRect/>
          </a:stretch>
        </p:blipFill>
        <p:spPr>
          <a:xfrm>
            <a:off x="1084009" y="1045029"/>
            <a:ext cx="9997961" cy="5043714"/>
          </a:xfrm>
          <a:prstGeom prst="rect">
            <a:avLst/>
          </a:prstGeom>
        </p:spPr>
      </p:pic>
    </p:spTree>
    <p:extLst>
      <p:ext uri="{BB962C8B-B14F-4D97-AF65-F5344CB8AC3E}">
        <p14:creationId xmlns:p14="http://schemas.microsoft.com/office/powerpoint/2010/main" val="19432905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sz="1800" dirty="0">
              <a:latin typeface="Segoe UI Light" panose="020B0502040204020203" pitchFamily="34" charset="0"/>
              <a:cs typeface="Segoe UI Light" panose="020B0502040204020203" pitchFamily="34" charset="0"/>
            </a:endParaRPr>
          </a:p>
          <a:p>
            <a:endParaRPr lang="en-US" sz="1800" dirty="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691376" y="390719"/>
            <a:ext cx="12719824" cy="998344"/>
          </a:xfrm>
        </p:spPr>
        <p:txBody>
          <a:bodyPr/>
          <a:lstStyle/>
          <a:p>
            <a:r>
              <a:rPr lang="en-US" dirty="0"/>
              <a:t>Zooming into the Model-Train-Register-CI Pipeline</a:t>
            </a:r>
          </a:p>
        </p:txBody>
      </p:sp>
      <p:sp>
        <p:nvSpPr>
          <p:cNvPr id="3" name="Slide Number Placeholder 2">
            <a:extLst>
              <a:ext uri="{FF2B5EF4-FFF2-40B4-BE49-F238E27FC236}">
                <a16:creationId xmlns:a16="http://schemas.microsoft.com/office/drawing/2014/main" id="{FC7EF3BC-93C4-EA4E-BE57-1086C491CB5C}"/>
              </a:ext>
            </a:extLst>
          </p:cNvPr>
          <p:cNvSpPr>
            <a:spLocks noGrp="1"/>
          </p:cNvSpPr>
          <p:nvPr>
            <p:ph type="sldNum" sz="quarter" idx="10"/>
          </p:nvPr>
        </p:nvSpPr>
        <p:spPr/>
        <p:txBody>
          <a:bodyPr/>
          <a:lstStyle/>
          <a:p>
            <a:fld id="{0EE23A24-5E29-4F5A-B780-9568AE9A51DD}" type="slidenum">
              <a:rPr lang="en-US" smtClean="0"/>
              <a:pPr/>
              <a:t>9</a:t>
            </a:fld>
            <a:endParaRPr lang="en-US"/>
          </a:p>
        </p:txBody>
      </p:sp>
      <p:sp>
        <p:nvSpPr>
          <p:cNvPr id="4" name="Rectangle 1">
            <a:extLst>
              <a:ext uri="{FF2B5EF4-FFF2-40B4-BE49-F238E27FC236}">
                <a16:creationId xmlns:a16="http://schemas.microsoft.com/office/drawing/2014/main" id="{E6C1A75E-64F5-40F7-8BE3-44BFBD77D1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30AAE07-63F4-45FF-B9B0-44925C089061}"/>
              </a:ext>
            </a:extLst>
          </p:cNvPr>
          <p:cNvPicPr>
            <a:picLocks noChangeAspect="1"/>
          </p:cNvPicPr>
          <p:nvPr/>
        </p:nvPicPr>
        <p:blipFill>
          <a:blip r:embed="rId3"/>
          <a:stretch>
            <a:fillRect/>
          </a:stretch>
        </p:blipFill>
        <p:spPr>
          <a:xfrm>
            <a:off x="1481765" y="1524000"/>
            <a:ext cx="9228470" cy="4655525"/>
          </a:xfrm>
          <a:prstGeom prst="rect">
            <a:avLst/>
          </a:prstGeom>
        </p:spPr>
      </p:pic>
    </p:spTree>
    <p:extLst>
      <p:ext uri="{BB962C8B-B14F-4D97-AF65-F5344CB8AC3E}">
        <p14:creationId xmlns:p14="http://schemas.microsoft.com/office/powerpoint/2010/main" val="2073536821"/>
      </p:ext>
    </p:extLst>
  </p:cSld>
  <p:clrMapOvr>
    <a:masterClrMapping/>
  </p:clrMapOvr>
  <p:transition>
    <p:fade/>
  </p:transition>
</p:sld>
</file>

<file path=ppt/theme/theme1.xml><?xml version="1.0" encoding="utf-8"?>
<a:theme xmlns:a="http://schemas.openxmlformats.org/drawingml/2006/main" name="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8F73141F-D78A-4EA2-A91D-186FFA2E2C4D}"/>
    </a:ext>
  </a:extLst>
</a:theme>
</file>

<file path=ppt/theme/theme10.xml><?xml version="1.0" encoding="utf-8"?>
<a:theme xmlns:a="http://schemas.openxmlformats.org/drawingml/2006/main" name="27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E72AD63-467B-473C-9B85-F6B129F2268E}"/>
    </a:ext>
  </a:extLst>
</a:theme>
</file>

<file path=ppt/theme/theme11.xml><?xml version="1.0" encoding="utf-8"?>
<a:theme xmlns:a="http://schemas.openxmlformats.org/drawingml/2006/main" name="42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77F94383-4107-4716-B61C-3202AAE1ED2D}"/>
    </a:ext>
  </a:extLst>
</a:theme>
</file>

<file path=ppt/theme/theme12.xml><?xml version="1.0" encoding="utf-8"?>
<a:theme xmlns:a="http://schemas.openxmlformats.org/drawingml/2006/main" name="29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225D14E9-2DBC-42C1-804B-9325D7D9603D}"/>
    </a:ext>
  </a:extLst>
</a:theme>
</file>

<file path=ppt/theme/theme13.xml><?xml version="1.0" encoding="utf-8"?>
<a:theme xmlns:a="http://schemas.openxmlformats.org/drawingml/2006/main" name="12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C243652E-B1AE-4E18-A10D-EB9530798E87}"/>
    </a:ext>
  </a:extLst>
</a:theme>
</file>

<file path=ppt/theme/theme14.xml><?xml version="1.0" encoding="utf-8"?>
<a:theme xmlns:a="http://schemas.openxmlformats.org/drawingml/2006/main" name="45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AA27EEC3-C858-40F4-81A2-3EF421DDB8C7}"/>
    </a:ext>
  </a:extLst>
</a:theme>
</file>

<file path=ppt/theme/theme15.xml><?xml version="1.0" encoding="utf-8"?>
<a:theme xmlns:a="http://schemas.openxmlformats.org/drawingml/2006/main" name="50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329D1229-CD79-4323-BD03-56F5A11B4EA6}"/>
    </a:ext>
  </a:extLst>
</a:theme>
</file>

<file path=ppt/theme/theme16.xml><?xml version="1.0" encoding="utf-8"?>
<a:theme xmlns:a="http://schemas.openxmlformats.org/drawingml/2006/main" name="32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4B6655E3-CD76-4CDF-81AE-31D2B548A378}"/>
    </a:ext>
  </a:extLst>
</a:theme>
</file>

<file path=ppt/theme/theme17.xml><?xml version="1.0" encoding="utf-8"?>
<a:theme xmlns:a="http://schemas.openxmlformats.org/drawingml/2006/main" name="13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78DE99DB-3C91-41B4-9A05-5B84052C5EB8}"/>
    </a:ext>
  </a:extLst>
</a:theme>
</file>

<file path=ppt/theme/theme18.xml><?xml version="1.0" encoding="utf-8"?>
<a:theme xmlns:a="http://schemas.openxmlformats.org/drawingml/2006/main" name="41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BAE2C4D1-1AD7-43A5-87E1-B4C1505D920A}"/>
    </a:ext>
  </a:extLst>
</a:theme>
</file>

<file path=ppt/theme/theme19.xml><?xml version="1.0" encoding="utf-8"?>
<a:theme xmlns:a="http://schemas.openxmlformats.org/drawingml/2006/main" name="30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4FBDBE43-CAD1-41F3-9F99-79E85059AAB4}"/>
    </a:ext>
  </a:extLst>
</a:theme>
</file>

<file path=ppt/theme/theme2.xml><?xml version="1.0" encoding="utf-8"?>
<a:theme xmlns:a="http://schemas.openxmlformats.org/drawingml/2006/main" name="1_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F8470B31-7A5B-439E-A421-6C3D44A2B6B6}"/>
    </a:ext>
  </a:extLst>
</a:theme>
</file>

<file path=ppt/theme/theme20.xml><?xml version="1.0" encoding="utf-8"?>
<a:theme xmlns:a="http://schemas.openxmlformats.org/drawingml/2006/main" name="18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799536F4-0C3A-4776-909A-8492658BBCC9}"/>
    </a:ext>
  </a:extLst>
</a:theme>
</file>

<file path=ppt/theme/theme21.xml><?xml version="1.0" encoding="utf-8"?>
<a:theme xmlns:a="http://schemas.openxmlformats.org/drawingml/2006/main" name="11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E186E94-F000-4D4A-8DA7-D36E15B2238B}"/>
    </a:ext>
  </a:extLst>
</a:theme>
</file>

<file path=ppt/theme/theme22.xml><?xml version="1.0" encoding="utf-8"?>
<a:theme xmlns:a="http://schemas.openxmlformats.org/drawingml/2006/main" name="36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B4D3F9D2-0BE5-4B91-9C98-B965A9069EE8}"/>
    </a:ext>
  </a:extLst>
</a:theme>
</file>

<file path=ppt/theme/theme23.xml><?xml version="1.0" encoding="utf-8"?>
<a:theme xmlns:a="http://schemas.openxmlformats.org/drawingml/2006/main" name="43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3796003A-893A-4321-9808-6395C630C425}"/>
    </a:ext>
  </a:extLst>
</a:theme>
</file>

<file path=ppt/theme/theme24.xml><?xml version="1.0" encoding="utf-8"?>
<a:theme xmlns:a="http://schemas.openxmlformats.org/drawingml/2006/main" name="47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3EF7499-9EF6-49A1-B0B4-1739C42088EA}"/>
    </a:ext>
  </a:extLst>
</a:theme>
</file>

<file path=ppt/theme/theme25.xml><?xml version="1.0" encoding="utf-8"?>
<a:theme xmlns:a="http://schemas.openxmlformats.org/drawingml/2006/main" name="7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E7556C2D-39B8-4412-AF17-9C16D102B0A5}"/>
    </a:ext>
  </a:extLst>
</a:theme>
</file>

<file path=ppt/theme/theme26.xml><?xml version="1.0" encoding="utf-8"?>
<a:theme xmlns:a="http://schemas.openxmlformats.org/drawingml/2006/main" name="49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99F851B9-E0C3-4C7C-AF86-D122AF7A397A}"/>
    </a:ext>
  </a:extLst>
</a:theme>
</file>

<file path=ppt/theme/theme27.xml><?xml version="1.0" encoding="utf-8"?>
<a:theme xmlns:a="http://schemas.openxmlformats.org/drawingml/2006/main" name="6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AB459E7-6418-47A0-BB30-265E09B4F617}"/>
    </a:ext>
  </a:extLst>
</a:theme>
</file>

<file path=ppt/theme/theme28.xml><?xml version="1.0" encoding="utf-8"?>
<a:theme xmlns:a="http://schemas.openxmlformats.org/drawingml/2006/main" name="31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C24A8E3-E31E-4CAA-9C09-A1A430A7F362}"/>
    </a:ext>
  </a:extLst>
</a:theme>
</file>

<file path=ppt/theme/theme29.xml><?xml version="1.0" encoding="utf-8"?>
<a:theme xmlns:a="http://schemas.openxmlformats.org/drawingml/2006/main" name="10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462C9694-BFEF-4335-A471-80F5D89E2BE6}"/>
    </a:ext>
  </a:extLst>
</a:theme>
</file>

<file path=ppt/theme/theme3.xml><?xml version="1.0" encoding="utf-8"?>
<a:theme xmlns:a="http://schemas.openxmlformats.org/drawingml/2006/main" name="1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B689820-D3AE-40F2-81FA-76918E21E4EC}"/>
    </a:ext>
  </a:extLst>
</a:theme>
</file>

<file path=ppt/theme/theme30.xml><?xml version="1.0" encoding="utf-8"?>
<a:theme xmlns:a="http://schemas.openxmlformats.org/drawingml/2006/main" name="19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525D2233-FC8A-4383-9DF2-53D5B786253D}"/>
    </a:ext>
  </a:extLst>
</a:theme>
</file>

<file path=ppt/theme/theme31.xml><?xml version="1.0" encoding="utf-8"?>
<a:theme xmlns:a="http://schemas.openxmlformats.org/drawingml/2006/main" name="22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3737EE6D-205D-47AB-9D71-80A366ADAEB3}"/>
    </a:ext>
  </a:extLst>
</a:theme>
</file>

<file path=ppt/theme/theme32.xml><?xml version="1.0" encoding="utf-8"?>
<a:theme xmlns:a="http://schemas.openxmlformats.org/drawingml/2006/main" name="34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AEB339C3-2E64-48C1-A634-A1EAFA394800}"/>
    </a:ext>
  </a:extLst>
</a:theme>
</file>

<file path=ppt/theme/theme33.xml><?xml version="1.0" encoding="utf-8"?>
<a:theme xmlns:a="http://schemas.openxmlformats.org/drawingml/2006/main" name="48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BC3451C2-759B-40EE-AF82-6590DFF53B95}"/>
    </a:ext>
  </a:extLst>
</a:theme>
</file>

<file path=ppt/theme/theme34.xml><?xml version="1.0" encoding="utf-8"?>
<a:theme xmlns:a="http://schemas.openxmlformats.org/drawingml/2006/main" name="35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B8B9B55C-9F79-4959-AE6D-6D887AC9A61B}"/>
    </a:ext>
  </a:ext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9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D37E4726-CC40-4644-B56F-8C7BB7DFDCFE}"/>
    </a:ext>
  </a:extLst>
</a:theme>
</file>

<file path=ppt/theme/theme5.xml><?xml version="1.0" encoding="utf-8"?>
<a:theme xmlns:a="http://schemas.openxmlformats.org/drawingml/2006/main" name="28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0E5CB4A7-EB6D-424A-A759-84AC2B17D59F}"/>
    </a:ext>
  </a:extLst>
</a:theme>
</file>

<file path=ppt/theme/theme6.xml><?xml version="1.0" encoding="utf-8"?>
<a:theme xmlns:a="http://schemas.openxmlformats.org/drawingml/2006/main" name="8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93FA259D-3BC2-4468-BA2D-40D944DD622F}"/>
    </a:ext>
  </a:extLst>
</a:theme>
</file>

<file path=ppt/theme/theme7.xml><?xml version="1.0" encoding="utf-8"?>
<a:theme xmlns:a="http://schemas.openxmlformats.org/drawingml/2006/main" name="38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521CFDA3-080A-4A2D-ACD3-95F90B8F5699}"/>
    </a:ext>
  </a:extLst>
</a:theme>
</file>

<file path=ppt/theme/theme8.xml><?xml version="1.0" encoding="utf-8"?>
<a:theme xmlns:a="http://schemas.openxmlformats.org/drawingml/2006/main" name="26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2652394B-1AC0-4236-A975-E96DDB2CB6E3}"/>
    </a:ext>
  </a:extLst>
</a:theme>
</file>

<file path=ppt/theme/theme9.xml><?xml version="1.0" encoding="utf-8"?>
<a:theme xmlns:a="http://schemas.openxmlformats.org/drawingml/2006/main" name="2_Breaker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Breaker PPT Template_2021" id="{E3F0F75B-8781-4C9B-89A4-3D73E85CBA5C}" vid="{CB6CDFF1-E670-4C6E-96CC-CA5EE23F59BC}"/>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F1988E5-7EB4-4ED8-828F-CF3BB3E31A5C}">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4BD874090A4543B50EBEB696BB1E70" ma:contentTypeVersion="4" ma:contentTypeDescription="Create a new document." ma:contentTypeScope="" ma:versionID="25f36d18aecd839364cb9039d8d8290d">
  <xsd:schema xmlns:xsd="http://www.w3.org/2001/XMLSchema" xmlns:xs="http://www.w3.org/2001/XMLSchema" xmlns:p="http://schemas.microsoft.com/office/2006/metadata/properties" xmlns:ns2="99813c5d-2777-4308-bc7a-796bfbbfb35b" xmlns:ns3="b492d498-ca26-4a48-9077-d38364db9e65" targetNamespace="http://schemas.microsoft.com/office/2006/metadata/properties" ma:root="true" ma:fieldsID="53d7db84486e03bd9ecd2f26c1946e02" ns2:_="" ns3:_="">
    <xsd:import namespace="99813c5d-2777-4308-bc7a-796bfbbfb35b"/>
    <xsd:import namespace="b492d498-ca26-4a48-9077-d38364db9e6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813c5d-2777-4308-bc7a-796bfbbfb3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92d498-ca26-4a48-9077-d38364db9e6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BDB8B4-4B07-4F72-BE50-FD21CDF6A1ED}">
  <ds:schemaRefs>
    <ds:schemaRef ds:uri="http://purl.org/dc/elements/1.1/"/>
    <ds:schemaRef ds:uri="http://schemas.microsoft.com/office/infopath/2007/PartnerControls"/>
    <ds:schemaRef ds:uri="http://schemas.openxmlformats.org/package/2006/metadata/core-properties"/>
    <ds:schemaRef ds:uri="99813c5d-2777-4308-bc7a-796bfbbfb35b"/>
    <ds:schemaRef ds:uri="http://purl.org/dc/terms/"/>
    <ds:schemaRef ds:uri="http://schemas.microsoft.com/office/2006/documentManagement/types"/>
    <ds:schemaRef ds:uri="b492d498-ca26-4a48-9077-d38364db9e6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D6D0F89-5701-44C5-9984-3051ABAA30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813c5d-2777-4308-bc7a-796bfbbfb35b"/>
    <ds:schemaRef ds:uri="b492d498-ca26-4a48-9077-d38364db9e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AAAAA8-34B1-4C27-8858-96F891B26B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Photo Breaker PPT Template_2022</Template>
  <TotalTime>10120</TotalTime>
  <Words>3166</Words>
  <Application>Microsoft Office PowerPoint</Application>
  <PresentationFormat>Widescreen</PresentationFormat>
  <Paragraphs>290</Paragraphs>
  <Slides>21</Slides>
  <Notes>8</Notes>
  <HiddenSlides>0</HiddenSlides>
  <MMClips>0</MMClips>
  <ScaleCrop>false</ScaleCrop>
  <HeadingPairs>
    <vt:vector size="6" baseType="variant">
      <vt:variant>
        <vt:lpstr>Fonts Used</vt:lpstr>
      </vt:variant>
      <vt:variant>
        <vt:i4>12</vt:i4>
      </vt:variant>
      <vt:variant>
        <vt:lpstr>Theme</vt:lpstr>
      </vt:variant>
      <vt:variant>
        <vt:i4>34</vt:i4>
      </vt:variant>
      <vt:variant>
        <vt:lpstr>Slide Titles</vt:lpstr>
      </vt:variant>
      <vt:variant>
        <vt:i4>21</vt:i4>
      </vt:variant>
    </vt:vector>
  </HeadingPairs>
  <TitlesOfParts>
    <vt:vector size="67" baseType="lpstr">
      <vt:lpstr>Alliance No.1</vt:lpstr>
      <vt:lpstr>-apple-system</vt:lpstr>
      <vt:lpstr>Arial</vt:lpstr>
      <vt:lpstr>Arial Unicode MS</vt:lpstr>
      <vt:lpstr>Calibri</vt:lpstr>
      <vt:lpstr>Consolas</vt:lpstr>
      <vt:lpstr>inherit</vt:lpstr>
      <vt:lpstr>Lato</vt:lpstr>
      <vt:lpstr>Segoe UI</vt:lpstr>
      <vt:lpstr>Segoe UI Light</vt:lpstr>
      <vt:lpstr>Segoe UI Light (Body)</vt:lpstr>
      <vt:lpstr>Segoe UI Semibold</vt:lpstr>
      <vt:lpstr>Unrestricted</vt:lpstr>
      <vt:lpstr>1_Unrestricted</vt:lpstr>
      <vt:lpstr>1_Breaker Slides</vt:lpstr>
      <vt:lpstr>39_Breaker Slides</vt:lpstr>
      <vt:lpstr>28_Breaker Slides</vt:lpstr>
      <vt:lpstr>8_Breaker Slides</vt:lpstr>
      <vt:lpstr>38_Breaker Slides</vt:lpstr>
      <vt:lpstr>26_Breaker Slides</vt:lpstr>
      <vt:lpstr>2_Breaker Slides</vt:lpstr>
      <vt:lpstr>27_Breaker Slides</vt:lpstr>
      <vt:lpstr>42_Breaker Slides</vt:lpstr>
      <vt:lpstr>29_Breaker Slides</vt:lpstr>
      <vt:lpstr>12_Breaker Slides</vt:lpstr>
      <vt:lpstr>45_Breaker Slides</vt:lpstr>
      <vt:lpstr>50_Breaker Slides</vt:lpstr>
      <vt:lpstr>32_Breaker Slides</vt:lpstr>
      <vt:lpstr>13_Breaker Slides</vt:lpstr>
      <vt:lpstr>41_Breaker Slides</vt:lpstr>
      <vt:lpstr>30_Breaker Slides</vt:lpstr>
      <vt:lpstr>18_Breaker Slides</vt:lpstr>
      <vt:lpstr>11_Breaker Slides</vt:lpstr>
      <vt:lpstr>36_Breaker Slides</vt:lpstr>
      <vt:lpstr>43_Breaker Slides</vt:lpstr>
      <vt:lpstr>47_Breaker Slides</vt:lpstr>
      <vt:lpstr>7_Breaker Slides</vt:lpstr>
      <vt:lpstr>49_Breaker Slides</vt:lpstr>
      <vt:lpstr>6_Breaker Slides</vt:lpstr>
      <vt:lpstr>31_Breaker Slides</vt:lpstr>
      <vt:lpstr>10_Breaker Slides</vt:lpstr>
      <vt:lpstr>19_Breaker Slides</vt:lpstr>
      <vt:lpstr>22_Breaker Slides</vt:lpstr>
      <vt:lpstr>34_Breaker Slides</vt:lpstr>
      <vt:lpstr>48_Breaker Slides</vt:lpstr>
      <vt:lpstr>35_Breaker Slides</vt:lpstr>
      <vt:lpstr>PowerPoint Presentation</vt:lpstr>
      <vt:lpstr>Agenda</vt:lpstr>
      <vt:lpstr>What is MLOps?</vt:lpstr>
      <vt:lpstr>What is MLOps?</vt:lpstr>
      <vt:lpstr>Why consider an MLOps approach</vt:lpstr>
      <vt:lpstr>Azure MLOps Reference Architecture</vt:lpstr>
      <vt:lpstr>Potential Blockers</vt:lpstr>
      <vt:lpstr>Zooming into the IaC-Provision-Resources pipeline</vt:lpstr>
      <vt:lpstr>Zooming into the Model-Train-Register-CI Pipeline</vt:lpstr>
      <vt:lpstr>Zooming into the ACI-AKS-Release-CD Pipeline</vt:lpstr>
      <vt:lpstr>Other MLOps areas we could showcase as a team</vt:lpstr>
      <vt:lpstr>PowerPoint Presentation</vt:lpstr>
      <vt:lpstr>Appendix: Monitoring and Observability ML endpoint performance with App Insights </vt:lpstr>
      <vt:lpstr>Appendix: What is CI/CD</vt:lpstr>
      <vt:lpstr>Appendix: What is Linting</vt:lpstr>
      <vt:lpstr>Appendix: Why Lint your ML stuff</vt:lpstr>
      <vt:lpstr>Appendix: What is Code Coverage</vt:lpstr>
      <vt:lpstr>Appendix: Creating AML AKS k8 using the AML SDK or using az ml</vt:lpstr>
      <vt:lpstr>Appendix: Attaching Existing AML AKS k8 using the AML SDK or using az ml</vt:lpstr>
      <vt:lpstr>Appendix: AML AKS ARM Template</vt:lpstr>
      <vt:lpstr>Appendix: AKS Networking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Joseph Hagerty</dc:creator>
  <cp:keywords>Marketing; brand; templates</cp:keywords>
  <dc:description/>
  <cp:lastModifiedBy>Joseph Hagerty</cp:lastModifiedBy>
  <cp:revision>8</cp:revision>
  <dcterms:created xsi:type="dcterms:W3CDTF">2022-02-09T17:24:40Z</dcterms:created>
  <dcterms:modified xsi:type="dcterms:W3CDTF">2022-02-17T19:26:00Z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3952;#Marketing|a8db7f1f-4e10-4541-bdd0-a3869d2e889d;#4644;#templates|07f73016-f010-4d7a-9465-47c4253e86eb;#4419;#brand|dc511a7a-d027-49be-9e55-13512607adf9</vt:lpwstr>
  </property>
  <property fmtid="{D5CDD505-2E9C-101B-9397-08002B2CF9AE}" pid="3" name="K_A_Industry">
    <vt:lpwstr/>
  </property>
  <property fmtid="{D5CDD505-2E9C-101B-9397-08002B2CF9AE}" pid="4" name="K_A_DocumentAcceptableUse">
    <vt:lpwstr>5466;#Internal Avanade use only|9914b639-e543-480a-a33a-edb490cc60e8</vt:lpwstr>
  </property>
  <property fmtid="{D5CDD505-2E9C-101B-9397-08002B2CF9AE}" pid="5" name="K_A_Operating Group">
    <vt:lpwstr/>
  </property>
  <property fmtid="{D5CDD505-2E9C-101B-9397-08002B2CF9AE}" pid="6" name="K_A_Talent Community">
    <vt:lpwstr/>
  </property>
  <property fmtid="{D5CDD505-2E9C-101B-9397-08002B2CF9AE}" pid="7" name="K_A_Offering">
    <vt:lpwstr/>
  </property>
  <property fmtid="{D5CDD505-2E9C-101B-9397-08002B2CF9AE}" pid="8" name="ContentTypeId">
    <vt:lpwstr>0x010100414BD874090A4543B50EBEB696BB1E70</vt:lpwstr>
  </property>
  <property fmtid="{D5CDD505-2E9C-101B-9397-08002B2CF9AE}" pid="9" name="K_A_Market_Unit_Portfolio">
    <vt:lpwstr>3190;#N/A- Not Applicable|0e36607a-4796-4f4e-bde1-652abdf19e5c</vt:lpwstr>
  </property>
  <property fmtid="{D5CDD505-2E9C-101B-9397-08002B2CF9AE}" pid="10" name="K_A_Asset Type">
    <vt:lpwstr/>
  </property>
  <property fmtid="{D5CDD505-2E9C-101B-9397-08002B2CF9AE}" pid="11" name="K_A_Market Unit">
    <vt:lpwstr/>
  </property>
  <property fmtid="{D5CDD505-2E9C-101B-9397-08002B2CF9AE}" pid="12" name="K_A_AMP_BusinessFunction">
    <vt:lpwstr/>
  </property>
  <property fmtid="{D5CDD505-2E9C-101B-9397-08002B2CF9AE}" pid="13" name="bb61b19362a04c4dabb125d63e0bde14">
    <vt:lpwstr/>
  </property>
  <property fmtid="{D5CDD505-2E9C-101B-9397-08002B2CF9AE}" pid="14" name="i1b72d3e0121427caf4dcfceb8b8a873">
    <vt:lpwstr/>
  </property>
  <property fmtid="{D5CDD505-2E9C-101B-9397-08002B2CF9AE}" pid="15" name="_docset_NoMedatataSyncRequired">
    <vt:lpwstr>False</vt:lpwstr>
  </property>
  <property fmtid="{D5CDD505-2E9C-101B-9397-08002B2CF9AE}" pid="16" name="K_A_Sub_Offerings">
    <vt:lpwstr/>
  </property>
  <property fmtid="{D5CDD505-2E9C-101B-9397-08002B2CF9AE}" pid="17" name="Order">
    <vt:r8>200</vt:r8>
  </property>
  <property fmtid="{D5CDD505-2E9C-101B-9397-08002B2CF9AE}" pid="18" name="xd_Signature">
    <vt:bool>false</vt:bool>
  </property>
  <property fmtid="{D5CDD505-2E9C-101B-9397-08002B2CF9AE}" pid="19" name="xd_ProgID">
    <vt:lpwstr/>
  </property>
  <property fmtid="{D5CDD505-2E9C-101B-9397-08002B2CF9AE}" pid="20" name="ComplianceAssetId">
    <vt:lpwstr/>
  </property>
  <property fmtid="{D5CDD505-2E9C-101B-9397-08002B2CF9AE}" pid="21" name="TemplateUrl">
    <vt:lpwstr/>
  </property>
  <property fmtid="{D5CDD505-2E9C-101B-9397-08002B2CF9AE}" pid="22" name="MSIP_Label_5fae8262-b78e-4366-8929-a5d6aac95320_Enabled">
    <vt:lpwstr>true</vt:lpwstr>
  </property>
  <property fmtid="{D5CDD505-2E9C-101B-9397-08002B2CF9AE}" pid="23" name="MSIP_Label_5fae8262-b78e-4366-8929-a5d6aac95320_SetDate">
    <vt:lpwstr>2022-02-14T13:30:56Z</vt:lpwstr>
  </property>
  <property fmtid="{D5CDD505-2E9C-101B-9397-08002B2CF9AE}" pid="24" name="MSIP_Label_5fae8262-b78e-4366-8929-a5d6aac95320_Method">
    <vt:lpwstr>Standard</vt:lpwstr>
  </property>
  <property fmtid="{D5CDD505-2E9C-101B-9397-08002B2CF9AE}" pid="25" name="MSIP_Label_5fae8262-b78e-4366-8929-a5d6aac95320_Name">
    <vt:lpwstr>5fae8262-b78e-4366-8929-a5d6aac95320</vt:lpwstr>
  </property>
  <property fmtid="{D5CDD505-2E9C-101B-9397-08002B2CF9AE}" pid="26" name="MSIP_Label_5fae8262-b78e-4366-8929-a5d6aac95320_SiteId">
    <vt:lpwstr>cf36141c-ddd7-45a7-b073-111f66d0b30c</vt:lpwstr>
  </property>
  <property fmtid="{D5CDD505-2E9C-101B-9397-08002B2CF9AE}" pid="27" name="MSIP_Label_5fae8262-b78e-4366-8929-a5d6aac95320_ContentBits">
    <vt:lpwstr>0</vt:lpwstr>
  </property>
</Properties>
</file>